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69" d="100"/>
          <a:sy n="69" d="100"/>
        </p:scale>
        <p:origin x="-696" y="-10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77B3B-4EE6-4430-BED4-46E3D177D5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75D5D308-BE76-47EC-BFC0-B22F7182C6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C3A1A823-C0E3-4FBE-B20B-33FC05F71041}"/>
              </a:ext>
            </a:extLst>
          </p:cNvPr>
          <p:cNvSpPr>
            <a:spLocks noGrp="1"/>
          </p:cNvSpPr>
          <p:nvPr>
            <p:ph type="dt" sz="half" idx="10"/>
          </p:nvPr>
        </p:nvSpPr>
        <p:spPr/>
        <p:txBody>
          <a:bodyPr/>
          <a:lstStyle/>
          <a:p>
            <a:fld id="{FF5792DC-A5E8-4EBB-80C5-2F953FC284C2}" type="datetimeFigureOut">
              <a:rPr lang="en-US" smtClean="0"/>
              <a:pPr/>
              <a:t>6/27/2021</a:t>
            </a:fld>
            <a:endParaRPr lang="en-US"/>
          </a:p>
        </p:txBody>
      </p:sp>
      <p:sp>
        <p:nvSpPr>
          <p:cNvPr id="5" name="Footer Placeholder 4">
            <a:extLst>
              <a:ext uri="{FF2B5EF4-FFF2-40B4-BE49-F238E27FC236}">
                <a16:creationId xmlns:a16="http://schemas.microsoft.com/office/drawing/2014/main" xmlns="" id="{A64FBB2D-EBAA-4DCC-9F9D-26B740068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A07A25C-F5B7-45A6-ACBE-C7B5924EEC9C}"/>
              </a:ext>
            </a:extLst>
          </p:cNvPr>
          <p:cNvSpPr>
            <a:spLocks noGrp="1"/>
          </p:cNvSpPr>
          <p:nvPr>
            <p:ph type="sldNum" sz="quarter" idx="12"/>
          </p:nvPr>
        </p:nvSpPr>
        <p:spPr/>
        <p:txBody>
          <a:bodyPr/>
          <a:lstStyle/>
          <a:p>
            <a:fld id="{E837C162-C9CD-49F9-B1C7-B2C49561F0D8}" type="slidenum">
              <a:rPr lang="en-US" smtClean="0"/>
              <a:pPr/>
              <a:t>‹#›</a:t>
            </a:fld>
            <a:endParaRPr lang="en-US"/>
          </a:p>
        </p:txBody>
      </p:sp>
    </p:spTree>
    <p:extLst>
      <p:ext uri="{BB962C8B-B14F-4D97-AF65-F5344CB8AC3E}">
        <p14:creationId xmlns:p14="http://schemas.microsoft.com/office/powerpoint/2010/main" xmlns="" val="1197619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968224-3813-4F2B-8D21-566AC8B04E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9EF3D36E-3BC2-4024-B0BA-DB14055CC8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298D4D5-FC1C-41D9-84C4-04DC5FCB8A60}"/>
              </a:ext>
            </a:extLst>
          </p:cNvPr>
          <p:cNvSpPr>
            <a:spLocks noGrp="1"/>
          </p:cNvSpPr>
          <p:nvPr>
            <p:ph type="dt" sz="half" idx="10"/>
          </p:nvPr>
        </p:nvSpPr>
        <p:spPr/>
        <p:txBody>
          <a:bodyPr/>
          <a:lstStyle/>
          <a:p>
            <a:fld id="{FF5792DC-A5E8-4EBB-80C5-2F953FC284C2}" type="datetimeFigureOut">
              <a:rPr lang="en-US" smtClean="0"/>
              <a:pPr/>
              <a:t>6/27/2021</a:t>
            </a:fld>
            <a:endParaRPr lang="en-US"/>
          </a:p>
        </p:txBody>
      </p:sp>
      <p:sp>
        <p:nvSpPr>
          <p:cNvPr id="5" name="Footer Placeholder 4">
            <a:extLst>
              <a:ext uri="{FF2B5EF4-FFF2-40B4-BE49-F238E27FC236}">
                <a16:creationId xmlns:a16="http://schemas.microsoft.com/office/drawing/2014/main" xmlns="" id="{2127C232-CE2C-4C90-9AFA-723A1A3018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8A1CD99-7717-4928-839A-3B7364E0A0CA}"/>
              </a:ext>
            </a:extLst>
          </p:cNvPr>
          <p:cNvSpPr>
            <a:spLocks noGrp="1"/>
          </p:cNvSpPr>
          <p:nvPr>
            <p:ph type="sldNum" sz="quarter" idx="12"/>
          </p:nvPr>
        </p:nvSpPr>
        <p:spPr/>
        <p:txBody>
          <a:bodyPr/>
          <a:lstStyle/>
          <a:p>
            <a:fld id="{E837C162-C9CD-49F9-B1C7-B2C49561F0D8}" type="slidenum">
              <a:rPr lang="en-US" smtClean="0"/>
              <a:pPr/>
              <a:t>‹#›</a:t>
            </a:fld>
            <a:endParaRPr lang="en-US"/>
          </a:p>
        </p:txBody>
      </p:sp>
    </p:spTree>
    <p:extLst>
      <p:ext uri="{BB962C8B-B14F-4D97-AF65-F5344CB8AC3E}">
        <p14:creationId xmlns:p14="http://schemas.microsoft.com/office/powerpoint/2010/main" xmlns="" val="1979227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FB7DB16-9B5E-4E1E-8E15-F5190EEBDC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899947D-B459-47A6-BE66-F5427C9C69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A9C2E9-7862-4755-8282-B4468D54742F}"/>
              </a:ext>
            </a:extLst>
          </p:cNvPr>
          <p:cNvSpPr>
            <a:spLocks noGrp="1"/>
          </p:cNvSpPr>
          <p:nvPr>
            <p:ph type="dt" sz="half" idx="10"/>
          </p:nvPr>
        </p:nvSpPr>
        <p:spPr/>
        <p:txBody>
          <a:bodyPr/>
          <a:lstStyle/>
          <a:p>
            <a:fld id="{FF5792DC-A5E8-4EBB-80C5-2F953FC284C2}" type="datetimeFigureOut">
              <a:rPr lang="en-US" smtClean="0"/>
              <a:pPr/>
              <a:t>6/27/2021</a:t>
            </a:fld>
            <a:endParaRPr lang="en-US"/>
          </a:p>
        </p:txBody>
      </p:sp>
      <p:sp>
        <p:nvSpPr>
          <p:cNvPr id="5" name="Footer Placeholder 4">
            <a:extLst>
              <a:ext uri="{FF2B5EF4-FFF2-40B4-BE49-F238E27FC236}">
                <a16:creationId xmlns:a16="http://schemas.microsoft.com/office/drawing/2014/main" xmlns="" id="{CA5EE8BE-FC33-4F9C-9FF8-1AB88AF8B2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781CD3B-2DC6-427A-B9C0-B6C6BD652DFB}"/>
              </a:ext>
            </a:extLst>
          </p:cNvPr>
          <p:cNvSpPr>
            <a:spLocks noGrp="1"/>
          </p:cNvSpPr>
          <p:nvPr>
            <p:ph type="sldNum" sz="quarter" idx="12"/>
          </p:nvPr>
        </p:nvSpPr>
        <p:spPr/>
        <p:txBody>
          <a:bodyPr/>
          <a:lstStyle/>
          <a:p>
            <a:fld id="{E837C162-C9CD-49F9-B1C7-B2C49561F0D8}" type="slidenum">
              <a:rPr lang="en-US" smtClean="0"/>
              <a:pPr/>
              <a:t>‹#›</a:t>
            </a:fld>
            <a:endParaRPr lang="en-US"/>
          </a:p>
        </p:txBody>
      </p:sp>
    </p:spTree>
    <p:extLst>
      <p:ext uri="{BB962C8B-B14F-4D97-AF65-F5344CB8AC3E}">
        <p14:creationId xmlns:p14="http://schemas.microsoft.com/office/powerpoint/2010/main" xmlns="" val="1044095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9A8AE9-C03B-430C-AF93-FCAF09F6FB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203462A-910C-464D-B087-7AD9531E01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3E97BFC-4F98-42C0-9BFE-75D187AE5076}"/>
              </a:ext>
            </a:extLst>
          </p:cNvPr>
          <p:cNvSpPr>
            <a:spLocks noGrp="1"/>
          </p:cNvSpPr>
          <p:nvPr>
            <p:ph type="dt" sz="half" idx="10"/>
          </p:nvPr>
        </p:nvSpPr>
        <p:spPr/>
        <p:txBody>
          <a:bodyPr/>
          <a:lstStyle/>
          <a:p>
            <a:fld id="{FF5792DC-A5E8-4EBB-80C5-2F953FC284C2}" type="datetimeFigureOut">
              <a:rPr lang="en-US" smtClean="0"/>
              <a:pPr/>
              <a:t>6/27/2021</a:t>
            </a:fld>
            <a:endParaRPr lang="en-US"/>
          </a:p>
        </p:txBody>
      </p:sp>
      <p:sp>
        <p:nvSpPr>
          <p:cNvPr id="5" name="Footer Placeholder 4">
            <a:extLst>
              <a:ext uri="{FF2B5EF4-FFF2-40B4-BE49-F238E27FC236}">
                <a16:creationId xmlns:a16="http://schemas.microsoft.com/office/drawing/2014/main" xmlns="" id="{63ABA38F-ABEF-4D4C-946E-A314D7D55D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4CCC7E2-AA27-481F-B0FA-2194F8CDAA13}"/>
              </a:ext>
            </a:extLst>
          </p:cNvPr>
          <p:cNvSpPr>
            <a:spLocks noGrp="1"/>
          </p:cNvSpPr>
          <p:nvPr>
            <p:ph type="sldNum" sz="quarter" idx="12"/>
          </p:nvPr>
        </p:nvSpPr>
        <p:spPr/>
        <p:txBody>
          <a:bodyPr/>
          <a:lstStyle/>
          <a:p>
            <a:fld id="{E837C162-C9CD-49F9-B1C7-B2C49561F0D8}" type="slidenum">
              <a:rPr lang="en-US" smtClean="0"/>
              <a:pPr/>
              <a:t>‹#›</a:t>
            </a:fld>
            <a:endParaRPr lang="en-US"/>
          </a:p>
        </p:txBody>
      </p:sp>
    </p:spTree>
    <p:extLst>
      <p:ext uri="{BB962C8B-B14F-4D97-AF65-F5344CB8AC3E}">
        <p14:creationId xmlns:p14="http://schemas.microsoft.com/office/powerpoint/2010/main" xmlns="" val="2079354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DBF817-C6C2-47FC-99C9-C677C6C657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20175906-4E20-4091-A113-D9EE70BFC4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675DFE9-4795-4EBD-B363-CBA92D3B3DAF}"/>
              </a:ext>
            </a:extLst>
          </p:cNvPr>
          <p:cNvSpPr>
            <a:spLocks noGrp="1"/>
          </p:cNvSpPr>
          <p:nvPr>
            <p:ph type="dt" sz="half" idx="10"/>
          </p:nvPr>
        </p:nvSpPr>
        <p:spPr/>
        <p:txBody>
          <a:bodyPr/>
          <a:lstStyle/>
          <a:p>
            <a:fld id="{FF5792DC-A5E8-4EBB-80C5-2F953FC284C2}" type="datetimeFigureOut">
              <a:rPr lang="en-US" smtClean="0"/>
              <a:pPr/>
              <a:t>6/27/2021</a:t>
            </a:fld>
            <a:endParaRPr lang="en-US"/>
          </a:p>
        </p:txBody>
      </p:sp>
      <p:sp>
        <p:nvSpPr>
          <p:cNvPr id="5" name="Footer Placeholder 4">
            <a:extLst>
              <a:ext uri="{FF2B5EF4-FFF2-40B4-BE49-F238E27FC236}">
                <a16:creationId xmlns:a16="http://schemas.microsoft.com/office/drawing/2014/main" xmlns="" id="{F303F8D2-EB03-4B75-BD18-C1894FA234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4CAD12E-D1BD-4AEB-81CF-D5786A38FF99}"/>
              </a:ext>
            </a:extLst>
          </p:cNvPr>
          <p:cNvSpPr>
            <a:spLocks noGrp="1"/>
          </p:cNvSpPr>
          <p:nvPr>
            <p:ph type="sldNum" sz="quarter" idx="12"/>
          </p:nvPr>
        </p:nvSpPr>
        <p:spPr/>
        <p:txBody>
          <a:bodyPr/>
          <a:lstStyle/>
          <a:p>
            <a:fld id="{E837C162-C9CD-49F9-B1C7-B2C49561F0D8}" type="slidenum">
              <a:rPr lang="en-US" smtClean="0"/>
              <a:pPr/>
              <a:t>‹#›</a:t>
            </a:fld>
            <a:endParaRPr lang="en-US"/>
          </a:p>
        </p:txBody>
      </p:sp>
    </p:spTree>
    <p:extLst>
      <p:ext uri="{BB962C8B-B14F-4D97-AF65-F5344CB8AC3E}">
        <p14:creationId xmlns:p14="http://schemas.microsoft.com/office/powerpoint/2010/main" xmlns="" val="2330127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A635EA-04B4-4399-BDAE-D2901222BE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36983B7-16A0-4D6C-8CF2-45C7B75E63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703AB70-6E4C-4E6D-9971-884FC6FEE0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DF39668-0D99-4C28-B9D2-7474C43AEEA7}"/>
              </a:ext>
            </a:extLst>
          </p:cNvPr>
          <p:cNvSpPr>
            <a:spLocks noGrp="1"/>
          </p:cNvSpPr>
          <p:nvPr>
            <p:ph type="dt" sz="half" idx="10"/>
          </p:nvPr>
        </p:nvSpPr>
        <p:spPr/>
        <p:txBody>
          <a:bodyPr/>
          <a:lstStyle/>
          <a:p>
            <a:fld id="{FF5792DC-A5E8-4EBB-80C5-2F953FC284C2}" type="datetimeFigureOut">
              <a:rPr lang="en-US" smtClean="0"/>
              <a:pPr/>
              <a:t>6/27/2021</a:t>
            </a:fld>
            <a:endParaRPr lang="en-US"/>
          </a:p>
        </p:txBody>
      </p:sp>
      <p:sp>
        <p:nvSpPr>
          <p:cNvPr id="6" name="Footer Placeholder 5">
            <a:extLst>
              <a:ext uri="{FF2B5EF4-FFF2-40B4-BE49-F238E27FC236}">
                <a16:creationId xmlns:a16="http://schemas.microsoft.com/office/drawing/2014/main" xmlns="" id="{43D785B3-E973-4418-8675-32914F6079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9CCBE21-7B39-4F5A-8950-EA6D1D06072F}"/>
              </a:ext>
            </a:extLst>
          </p:cNvPr>
          <p:cNvSpPr>
            <a:spLocks noGrp="1"/>
          </p:cNvSpPr>
          <p:nvPr>
            <p:ph type="sldNum" sz="quarter" idx="12"/>
          </p:nvPr>
        </p:nvSpPr>
        <p:spPr/>
        <p:txBody>
          <a:bodyPr/>
          <a:lstStyle/>
          <a:p>
            <a:fld id="{E837C162-C9CD-49F9-B1C7-B2C49561F0D8}" type="slidenum">
              <a:rPr lang="en-US" smtClean="0"/>
              <a:pPr/>
              <a:t>‹#›</a:t>
            </a:fld>
            <a:endParaRPr lang="en-US"/>
          </a:p>
        </p:txBody>
      </p:sp>
    </p:spTree>
    <p:extLst>
      <p:ext uri="{BB962C8B-B14F-4D97-AF65-F5344CB8AC3E}">
        <p14:creationId xmlns:p14="http://schemas.microsoft.com/office/powerpoint/2010/main" xmlns="" val="495523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B595F9-9D51-4F40-82E9-088975EA19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173DB1D-0EE6-46D8-9DC2-CA02464CDB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22583EAF-063E-4C12-BDC4-7B39E0EA9C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84AADC69-6519-4CD5-84F7-125BF6DC49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C84280E8-B5AD-4FD3-9B80-8FE7AADE4D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B68A01A5-966D-45FD-827C-B9D91460805F}"/>
              </a:ext>
            </a:extLst>
          </p:cNvPr>
          <p:cNvSpPr>
            <a:spLocks noGrp="1"/>
          </p:cNvSpPr>
          <p:nvPr>
            <p:ph type="dt" sz="half" idx="10"/>
          </p:nvPr>
        </p:nvSpPr>
        <p:spPr/>
        <p:txBody>
          <a:bodyPr/>
          <a:lstStyle/>
          <a:p>
            <a:fld id="{FF5792DC-A5E8-4EBB-80C5-2F953FC284C2}" type="datetimeFigureOut">
              <a:rPr lang="en-US" smtClean="0"/>
              <a:pPr/>
              <a:t>6/27/2021</a:t>
            </a:fld>
            <a:endParaRPr lang="en-US"/>
          </a:p>
        </p:txBody>
      </p:sp>
      <p:sp>
        <p:nvSpPr>
          <p:cNvPr id="8" name="Footer Placeholder 7">
            <a:extLst>
              <a:ext uri="{FF2B5EF4-FFF2-40B4-BE49-F238E27FC236}">
                <a16:creationId xmlns:a16="http://schemas.microsoft.com/office/drawing/2014/main" xmlns="" id="{A72C9405-1616-4B46-8AF6-DF82D9CBFDA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FFF72E25-5FFF-4327-B9C2-9039FC7BC364}"/>
              </a:ext>
            </a:extLst>
          </p:cNvPr>
          <p:cNvSpPr>
            <a:spLocks noGrp="1"/>
          </p:cNvSpPr>
          <p:nvPr>
            <p:ph type="sldNum" sz="quarter" idx="12"/>
          </p:nvPr>
        </p:nvSpPr>
        <p:spPr/>
        <p:txBody>
          <a:bodyPr/>
          <a:lstStyle/>
          <a:p>
            <a:fld id="{E837C162-C9CD-49F9-B1C7-B2C49561F0D8}" type="slidenum">
              <a:rPr lang="en-US" smtClean="0"/>
              <a:pPr/>
              <a:t>‹#›</a:t>
            </a:fld>
            <a:endParaRPr lang="en-US"/>
          </a:p>
        </p:txBody>
      </p:sp>
    </p:spTree>
    <p:extLst>
      <p:ext uri="{BB962C8B-B14F-4D97-AF65-F5344CB8AC3E}">
        <p14:creationId xmlns:p14="http://schemas.microsoft.com/office/powerpoint/2010/main" xmlns="" val="2611001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455B9-1F39-40D1-A204-9BE6E3FDFBF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63C3A164-119E-4739-97A9-5B7929BE673D}"/>
              </a:ext>
            </a:extLst>
          </p:cNvPr>
          <p:cNvSpPr>
            <a:spLocks noGrp="1"/>
          </p:cNvSpPr>
          <p:nvPr>
            <p:ph type="dt" sz="half" idx="10"/>
          </p:nvPr>
        </p:nvSpPr>
        <p:spPr/>
        <p:txBody>
          <a:bodyPr/>
          <a:lstStyle/>
          <a:p>
            <a:fld id="{FF5792DC-A5E8-4EBB-80C5-2F953FC284C2}" type="datetimeFigureOut">
              <a:rPr lang="en-US" smtClean="0"/>
              <a:pPr/>
              <a:t>6/27/2021</a:t>
            </a:fld>
            <a:endParaRPr lang="en-US"/>
          </a:p>
        </p:txBody>
      </p:sp>
      <p:sp>
        <p:nvSpPr>
          <p:cNvPr id="4" name="Footer Placeholder 3">
            <a:extLst>
              <a:ext uri="{FF2B5EF4-FFF2-40B4-BE49-F238E27FC236}">
                <a16:creationId xmlns:a16="http://schemas.microsoft.com/office/drawing/2014/main" xmlns="" id="{91125092-42FA-4290-A405-2B89AE924D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1C502B3A-0C92-46D2-B5CA-FF536E83832A}"/>
              </a:ext>
            </a:extLst>
          </p:cNvPr>
          <p:cNvSpPr>
            <a:spLocks noGrp="1"/>
          </p:cNvSpPr>
          <p:nvPr>
            <p:ph type="sldNum" sz="quarter" idx="12"/>
          </p:nvPr>
        </p:nvSpPr>
        <p:spPr/>
        <p:txBody>
          <a:bodyPr/>
          <a:lstStyle/>
          <a:p>
            <a:fld id="{E837C162-C9CD-49F9-B1C7-B2C49561F0D8}" type="slidenum">
              <a:rPr lang="en-US" smtClean="0"/>
              <a:pPr/>
              <a:t>‹#›</a:t>
            </a:fld>
            <a:endParaRPr lang="en-US"/>
          </a:p>
        </p:txBody>
      </p:sp>
    </p:spTree>
    <p:extLst>
      <p:ext uri="{BB962C8B-B14F-4D97-AF65-F5344CB8AC3E}">
        <p14:creationId xmlns:p14="http://schemas.microsoft.com/office/powerpoint/2010/main" xmlns="" val="3025438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5D6D4EA-8BD7-4457-A794-36A4946711C8}"/>
              </a:ext>
            </a:extLst>
          </p:cNvPr>
          <p:cNvSpPr>
            <a:spLocks noGrp="1"/>
          </p:cNvSpPr>
          <p:nvPr>
            <p:ph type="dt" sz="half" idx="10"/>
          </p:nvPr>
        </p:nvSpPr>
        <p:spPr/>
        <p:txBody>
          <a:bodyPr/>
          <a:lstStyle/>
          <a:p>
            <a:fld id="{FF5792DC-A5E8-4EBB-80C5-2F953FC284C2}" type="datetimeFigureOut">
              <a:rPr lang="en-US" smtClean="0"/>
              <a:pPr/>
              <a:t>6/27/2021</a:t>
            </a:fld>
            <a:endParaRPr lang="en-US"/>
          </a:p>
        </p:txBody>
      </p:sp>
      <p:sp>
        <p:nvSpPr>
          <p:cNvPr id="3" name="Footer Placeholder 2">
            <a:extLst>
              <a:ext uri="{FF2B5EF4-FFF2-40B4-BE49-F238E27FC236}">
                <a16:creationId xmlns:a16="http://schemas.microsoft.com/office/drawing/2014/main" xmlns="" id="{042CF30C-E728-469F-A07A-8471A25584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1AD0808-4812-43B0-829F-131CF5804105}"/>
              </a:ext>
            </a:extLst>
          </p:cNvPr>
          <p:cNvSpPr>
            <a:spLocks noGrp="1"/>
          </p:cNvSpPr>
          <p:nvPr>
            <p:ph type="sldNum" sz="quarter" idx="12"/>
          </p:nvPr>
        </p:nvSpPr>
        <p:spPr/>
        <p:txBody>
          <a:bodyPr/>
          <a:lstStyle/>
          <a:p>
            <a:fld id="{E837C162-C9CD-49F9-B1C7-B2C49561F0D8}" type="slidenum">
              <a:rPr lang="en-US" smtClean="0"/>
              <a:pPr/>
              <a:t>‹#›</a:t>
            </a:fld>
            <a:endParaRPr lang="en-US"/>
          </a:p>
        </p:txBody>
      </p:sp>
    </p:spTree>
    <p:extLst>
      <p:ext uri="{BB962C8B-B14F-4D97-AF65-F5344CB8AC3E}">
        <p14:creationId xmlns:p14="http://schemas.microsoft.com/office/powerpoint/2010/main" xmlns="" val="2687855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F9B613-3995-473E-AF7F-764A4EA7AB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F76DC793-CFAD-4879-B7C2-884CB2568C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25EA3625-809A-4CF1-9970-A306799A2C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891E13F-EAA1-4F9A-AB25-3B0FDDA7FA7A}"/>
              </a:ext>
            </a:extLst>
          </p:cNvPr>
          <p:cNvSpPr>
            <a:spLocks noGrp="1"/>
          </p:cNvSpPr>
          <p:nvPr>
            <p:ph type="dt" sz="half" idx="10"/>
          </p:nvPr>
        </p:nvSpPr>
        <p:spPr/>
        <p:txBody>
          <a:bodyPr/>
          <a:lstStyle/>
          <a:p>
            <a:fld id="{FF5792DC-A5E8-4EBB-80C5-2F953FC284C2}" type="datetimeFigureOut">
              <a:rPr lang="en-US" smtClean="0"/>
              <a:pPr/>
              <a:t>6/27/2021</a:t>
            </a:fld>
            <a:endParaRPr lang="en-US"/>
          </a:p>
        </p:txBody>
      </p:sp>
      <p:sp>
        <p:nvSpPr>
          <p:cNvPr id="6" name="Footer Placeholder 5">
            <a:extLst>
              <a:ext uri="{FF2B5EF4-FFF2-40B4-BE49-F238E27FC236}">
                <a16:creationId xmlns:a16="http://schemas.microsoft.com/office/drawing/2014/main" xmlns="" id="{78F28CD3-F344-4990-BB4B-5F7979B2B5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441B025-4BF4-419F-A9DC-DDA26091BFF1}"/>
              </a:ext>
            </a:extLst>
          </p:cNvPr>
          <p:cNvSpPr>
            <a:spLocks noGrp="1"/>
          </p:cNvSpPr>
          <p:nvPr>
            <p:ph type="sldNum" sz="quarter" idx="12"/>
          </p:nvPr>
        </p:nvSpPr>
        <p:spPr/>
        <p:txBody>
          <a:bodyPr/>
          <a:lstStyle/>
          <a:p>
            <a:fld id="{E837C162-C9CD-49F9-B1C7-B2C49561F0D8}" type="slidenum">
              <a:rPr lang="en-US" smtClean="0"/>
              <a:pPr/>
              <a:t>‹#›</a:t>
            </a:fld>
            <a:endParaRPr lang="en-US"/>
          </a:p>
        </p:txBody>
      </p:sp>
    </p:spTree>
    <p:extLst>
      <p:ext uri="{BB962C8B-B14F-4D97-AF65-F5344CB8AC3E}">
        <p14:creationId xmlns:p14="http://schemas.microsoft.com/office/powerpoint/2010/main" xmlns="" val="351062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52F7B3-9493-4185-AC83-056E171667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56A9C15-1987-431E-9589-8EB853C788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DFF2D701-DDFC-4427-8995-A27A243DF0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D1D4D1C-AF3C-49B0-A615-AA00F4F52FBC}"/>
              </a:ext>
            </a:extLst>
          </p:cNvPr>
          <p:cNvSpPr>
            <a:spLocks noGrp="1"/>
          </p:cNvSpPr>
          <p:nvPr>
            <p:ph type="dt" sz="half" idx="10"/>
          </p:nvPr>
        </p:nvSpPr>
        <p:spPr/>
        <p:txBody>
          <a:bodyPr/>
          <a:lstStyle/>
          <a:p>
            <a:fld id="{FF5792DC-A5E8-4EBB-80C5-2F953FC284C2}" type="datetimeFigureOut">
              <a:rPr lang="en-US" smtClean="0"/>
              <a:pPr/>
              <a:t>6/27/2021</a:t>
            </a:fld>
            <a:endParaRPr lang="en-US"/>
          </a:p>
        </p:txBody>
      </p:sp>
      <p:sp>
        <p:nvSpPr>
          <p:cNvPr id="6" name="Footer Placeholder 5">
            <a:extLst>
              <a:ext uri="{FF2B5EF4-FFF2-40B4-BE49-F238E27FC236}">
                <a16:creationId xmlns:a16="http://schemas.microsoft.com/office/drawing/2014/main" xmlns="" id="{2A3BB4DE-ACC5-4D13-AAEE-AF8689E0D6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C80F37E-10BC-4F9D-A14E-CAF0752DAD3E}"/>
              </a:ext>
            </a:extLst>
          </p:cNvPr>
          <p:cNvSpPr>
            <a:spLocks noGrp="1"/>
          </p:cNvSpPr>
          <p:nvPr>
            <p:ph type="sldNum" sz="quarter" idx="12"/>
          </p:nvPr>
        </p:nvSpPr>
        <p:spPr/>
        <p:txBody>
          <a:bodyPr/>
          <a:lstStyle/>
          <a:p>
            <a:fld id="{E837C162-C9CD-49F9-B1C7-B2C49561F0D8}" type="slidenum">
              <a:rPr lang="en-US" smtClean="0"/>
              <a:pPr/>
              <a:t>‹#›</a:t>
            </a:fld>
            <a:endParaRPr lang="en-US"/>
          </a:p>
        </p:txBody>
      </p:sp>
    </p:spTree>
    <p:extLst>
      <p:ext uri="{BB962C8B-B14F-4D97-AF65-F5344CB8AC3E}">
        <p14:creationId xmlns:p14="http://schemas.microsoft.com/office/powerpoint/2010/main" xmlns="" val="1722767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42F407F-7107-41CF-B876-07C40A55DD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C722119F-67C9-4D2C-8C12-904D56D0ED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D17D7AD-F647-463C-B53C-8511322E03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5792DC-A5E8-4EBB-80C5-2F953FC284C2}" type="datetimeFigureOut">
              <a:rPr lang="en-US" smtClean="0"/>
              <a:pPr/>
              <a:t>6/27/2021</a:t>
            </a:fld>
            <a:endParaRPr lang="en-US"/>
          </a:p>
        </p:txBody>
      </p:sp>
      <p:sp>
        <p:nvSpPr>
          <p:cNvPr id="5" name="Footer Placeholder 4">
            <a:extLst>
              <a:ext uri="{FF2B5EF4-FFF2-40B4-BE49-F238E27FC236}">
                <a16:creationId xmlns:a16="http://schemas.microsoft.com/office/drawing/2014/main" xmlns="" id="{E2F266B8-8E46-4BE6-BA53-01CB7B5D02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64F6BD08-F407-4CEB-A858-A253B8101B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37C162-C9CD-49F9-B1C7-B2C49561F0D8}" type="slidenum">
              <a:rPr lang="en-US" smtClean="0"/>
              <a:pPr/>
              <a:t>‹#›</a:t>
            </a:fld>
            <a:endParaRPr lang="en-US"/>
          </a:p>
        </p:txBody>
      </p:sp>
    </p:spTree>
    <p:extLst>
      <p:ext uri="{BB962C8B-B14F-4D97-AF65-F5344CB8AC3E}">
        <p14:creationId xmlns:p14="http://schemas.microsoft.com/office/powerpoint/2010/main" xmlns="" val="3679381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xmlns="" id="{D009D6D5-DAC2-4A8B-A17A-E206B9012D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2259CB96-F826-4204-AB23-6EA21F915B2A}"/>
              </a:ext>
            </a:extLst>
          </p:cNvPr>
          <p:cNvSpPr>
            <a:spLocks noGrp="1"/>
          </p:cNvSpPr>
          <p:nvPr>
            <p:ph type="title"/>
          </p:nvPr>
        </p:nvSpPr>
        <p:spPr>
          <a:xfrm>
            <a:off x="838201" y="365125"/>
            <a:ext cx="5251316" cy="1807305"/>
          </a:xfrm>
        </p:spPr>
        <p:txBody>
          <a:bodyPr vert="horz" lIns="91440" tIns="45720" rIns="91440" bIns="45720" rtlCol="0" anchor="ctr">
            <a:normAutofit/>
          </a:bodyPr>
          <a:lstStyle/>
          <a:p>
            <a:r>
              <a:rPr lang="en-US" sz="4100" b="1"/>
              <a:t>Dr. Yemi Akinbamijo</a:t>
            </a:r>
            <a:r>
              <a:rPr lang="en-US" sz="4100"/>
              <a:t/>
            </a:r>
            <a:br>
              <a:rPr lang="en-US" sz="4100"/>
            </a:br>
            <a:r>
              <a:rPr lang="en-US" sz="4100"/>
              <a:t>Executive Director of FARA, Ghana</a:t>
            </a:r>
          </a:p>
        </p:txBody>
      </p:sp>
      <p:sp>
        <p:nvSpPr>
          <p:cNvPr id="4" name="Text Placeholder 3">
            <a:extLst>
              <a:ext uri="{FF2B5EF4-FFF2-40B4-BE49-F238E27FC236}">
                <a16:creationId xmlns:a16="http://schemas.microsoft.com/office/drawing/2014/main" xmlns="" id="{19C25BFF-13B0-48A1-BF3F-2A81D3BF5A7E}"/>
              </a:ext>
            </a:extLst>
          </p:cNvPr>
          <p:cNvSpPr>
            <a:spLocks noGrp="1"/>
          </p:cNvSpPr>
          <p:nvPr>
            <p:ph type="body" sz="half" idx="2"/>
          </p:nvPr>
        </p:nvSpPr>
        <p:spPr>
          <a:xfrm>
            <a:off x="838200" y="2333297"/>
            <a:ext cx="4619621" cy="3843666"/>
          </a:xfrm>
        </p:spPr>
        <p:txBody>
          <a:bodyPr vert="horz" lIns="91440" tIns="45720" rIns="91440" bIns="45720" rtlCol="0">
            <a:normAutofit/>
          </a:bodyPr>
          <a:lstStyle/>
          <a:p>
            <a:pPr marR="0">
              <a:spcBef>
                <a:spcPts val="1200"/>
              </a:spcBef>
              <a:spcAft>
                <a:spcPts val="1200"/>
              </a:spcAft>
            </a:pPr>
            <a:r>
              <a:rPr lang="en-US" sz="800" dirty="0">
                <a:effectLst/>
              </a:rPr>
              <a:t>Dr. Yemi Akinbamijo is an agriculture expert with a track record of leadership in food/nutrition security, rural development, agricultural and environmental sciences domain. He is the Executive Director of the Forum for Agricultural Research in Africa (FARA) with a continent-wide mandate on the coordination of agricultural research for development in Africa. Prior to his appointment as the Executive Director of FARA in 2013, Yemi was the Head of Agriculture and Food Security Division at the African Union Commission Headquarters in Addis Ababa, Ethiopia. His core competence is the implementation of continent-wide initiatives of the African Union Commission on Food Security and Agriculture. He has been in the frontline of the implementation of the Comprehensive African Agricultural Development </a:t>
            </a:r>
            <a:r>
              <a:rPr lang="en-US" sz="800" dirty="0" err="1">
                <a:effectLst/>
              </a:rPr>
              <a:t>Programme</a:t>
            </a:r>
            <a:r>
              <a:rPr lang="en-US" sz="800" dirty="0">
                <a:effectLst/>
              </a:rPr>
              <a:t> (CAADP), now operating in 40 African Union Member States.  </a:t>
            </a:r>
            <a:br>
              <a:rPr lang="en-US" sz="800" dirty="0">
                <a:effectLst/>
              </a:rPr>
            </a:br>
            <a:r>
              <a:rPr lang="en-US" sz="800" dirty="0">
                <a:effectLst/>
              </a:rPr>
              <a:t/>
            </a:r>
            <a:br>
              <a:rPr lang="en-US" sz="800" dirty="0">
                <a:effectLst/>
              </a:rPr>
            </a:br>
            <a:r>
              <a:rPr lang="en-US" sz="800" dirty="0">
                <a:effectLst/>
              </a:rPr>
              <a:t>A thought and process leader on the continent, Dr. Akinbamijo is an agricultural research and development specialist with considerable expertise in natural resource management including crop-livestock integrated systems, market-oriented production systems, regional value chains, sustainable agriculture and climate change adaptation strategies. He is an experienced research manager with proven strength in project development; monitoring and results-based evaluation. </a:t>
            </a:r>
            <a:br>
              <a:rPr lang="en-US" sz="800" dirty="0">
                <a:effectLst/>
              </a:rPr>
            </a:br>
            <a:r>
              <a:rPr lang="en-US" sz="800" dirty="0">
                <a:effectLst/>
              </a:rPr>
              <a:t/>
            </a:r>
            <a:br>
              <a:rPr lang="en-US" sz="800" dirty="0">
                <a:effectLst/>
              </a:rPr>
            </a:br>
            <a:r>
              <a:rPr lang="en-US" sz="800" dirty="0">
                <a:effectLst/>
              </a:rPr>
              <a:t>As a CAADP Specialist, Yemi Akinbamijo is a strong analytical and strategic thinker who is fully engaged in the current global discourse on Agricultural/ecological transformations and investments in Africa, especially with regard to food security, land use, biodiversity, climate change/climate smart approaches, ecological and organic agriculture and their inter-linkages.</a:t>
            </a:r>
          </a:p>
          <a:p>
            <a:pPr marR="0">
              <a:spcBef>
                <a:spcPts val="0"/>
              </a:spcBef>
              <a:spcAft>
                <a:spcPts val="800"/>
              </a:spcAft>
            </a:pPr>
            <a:r>
              <a:rPr lang="en-US" sz="800" dirty="0">
                <a:effectLst/>
              </a:rPr>
              <a:t>With more than 30 years in the practice of agriculture and rural development, he has served with increasing responsibilities and leadership roles in institutions with national, regional and continental mandates, including as a Diplomat/Head of Mission. </a:t>
            </a:r>
          </a:p>
          <a:p>
            <a:pPr indent="-228600">
              <a:buFont typeface="Arial" panose="020B0604020202020204" pitchFamily="34" charset="0"/>
              <a:buChar char="•"/>
            </a:pPr>
            <a:endParaRPr lang="en-US" sz="800" dirty="0"/>
          </a:p>
        </p:txBody>
      </p:sp>
      <p:pic>
        <p:nvPicPr>
          <p:cNvPr id="6" name="Picture Placeholder 5" descr="A picture containing person, suit, person, posing&#10;&#10;Description automatically generated">
            <a:extLst>
              <a:ext uri="{FF2B5EF4-FFF2-40B4-BE49-F238E27FC236}">
                <a16:creationId xmlns:a16="http://schemas.microsoft.com/office/drawing/2014/main" xmlns="" id="{293E6EEB-ED5E-4443-A157-FFEF0EFB9B4D}"/>
              </a:ext>
            </a:extLst>
          </p:cNvPr>
          <p:cNvPicPr>
            <a:picLocks noGrp="1" noChangeAspect="1"/>
          </p:cNvPicPr>
          <p:nvPr>
            <p:ph type="pic" idx="1"/>
          </p:nvPr>
        </p:nvPicPr>
        <p:blipFill rotWithShape="1">
          <a:blip r:embed="rId2" cstate="print">
            <a:extLst>
              <a:ext uri="{28A0092B-C50C-407E-A947-70E740481C1C}">
                <a14:useLocalDpi xmlns:a14="http://schemas.microsoft.com/office/drawing/2010/main" xmlns="" val="0"/>
              </a:ext>
            </a:extLst>
          </a:blip>
          <a:srcRect b="10578"/>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xmlns="" val="3861421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xmlns="" id="{79BB35BC-D5C2-4C8B-A22A-A71E619191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2259CB96-F826-4204-AB23-6EA21F915B2A}"/>
              </a:ext>
            </a:extLst>
          </p:cNvPr>
          <p:cNvSpPr>
            <a:spLocks noGrp="1"/>
          </p:cNvSpPr>
          <p:nvPr>
            <p:ph type="title"/>
          </p:nvPr>
        </p:nvSpPr>
        <p:spPr>
          <a:xfrm>
            <a:off x="6513788" y="365125"/>
            <a:ext cx="4840010" cy="1807305"/>
          </a:xfrm>
        </p:spPr>
        <p:txBody>
          <a:bodyPr vert="horz" lIns="91440" tIns="45720" rIns="91440" bIns="45720" rtlCol="0" anchor="ctr">
            <a:normAutofit/>
          </a:bodyPr>
          <a:lstStyle/>
          <a:p>
            <a:r>
              <a:rPr lang="en-US" sz="3100" b="1"/>
              <a:t>Prof. Chinedum Babalola</a:t>
            </a:r>
            <a:r>
              <a:rPr lang="en-US" sz="3100"/>
              <a:t/>
            </a:r>
            <a:br>
              <a:rPr lang="en-US" sz="3100"/>
            </a:br>
            <a:r>
              <a:rPr lang="en-US" sz="3100" b="0" i="0" u="none" strike="noStrike" baseline="0"/>
              <a:t/>
            </a:r>
            <a:br>
              <a:rPr lang="en-US" sz="3100" b="0" i="0" u="none" strike="noStrike" baseline="0"/>
            </a:br>
            <a:r>
              <a:rPr lang="en-US" sz="3100" b="0" i="0" u="none" strike="noStrike" baseline="0"/>
              <a:t> Vice-Chancellor of Chrisland University Abeokuta </a:t>
            </a:r>
            <a:endParaRPr lang="en-US" sz="3100"/>
          </a:p>
        </p:txBody>
      </p:sp>
      <p:pic>
        <p:nvPicPr>
          <p:cNvPr id="6" name="Picture Placeholder 5">
            <a:extLst>
              <a:ext uri="{FF2B5EF4-FFF2-40B4-BE49-F238E27FC236}">
                <a16:creationId xmlns:a16="http://schemas.microsoft.com/office/drawing/2014/main" xmlns="" id="{293E6EEB-ED5E-4443-A157-FFEF0EFB9B4D}"/>
              </a:ext>
            </a:extLst>
          </p:cNvPr>
          <p:cNvPicPr>
            <a:picLocks noGrp="1" noChangeAspect="1"/>
          </p:cNvPicPr>
          <p:nvPr>
            <p:ph type="pic" idx="1"/>
          </p:nvPr>
        </p:nvPicPr>
        <p:blipFill rotWithShape="1">
          <a:blip r:embed="rId2" cstate="print">
            <a:extLst>
              <a:ext uri="{28A0092B-C50C-407E-A947-70E740481C1C}">
                <a14:useLocalDpi xmlns:a14="http://schemas.microsoft.com/office/drawing/2010/main" xmlns="" val="0"/>
              </a:ext>
            </a:extLst>
          </a:blip>
          <a:srcRect r="2" b="19835"/>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4" name="Text Placeholder 3">
            <a:extLst>
              <a:ext uri="{FF2B5EF4-FFF2-40B4-BE49-F238E27FC236}">
                <a16:creationId xmlns:a16="http://schemas.microsoft.com/office/drawing/2014/main" xmlns="" id="{19C25BFF-13B0-48A1-BF3F-2A81D3BF5A7E}"/>
              </a:ext>
            </a:extLst>
          </p:cNvPr>
          <p:cNvSpPr>
            <a:spLocks noGrp="1"/>
          </p:cNvSpPr>
          <p:nvPr>
            <p:ph type="body" sz="half" idx="2"/>
          </p:nvPr>
        </p:nvSpPr>
        <p:spPr>
          <a:xfrm>
            <a:off x="6513788" y="2333297"/>
            <a:ext cx="4840010" cy="3843666"/>
          </a:xfrm>
        </p:spPr>
        <p:txBody>
          <a:bodyPr vert="horz" lIns="91440" tIns="45720" rIns="91440" bIns="45720" rtlCol="0">
            <a:normAutofit/>
          </a:bodyPr>
          <a:lstStyle/>
          <a:p>
            <a:pPr indent="-228600">
              <a:buFont typeface="Arial" panose="020B0604020202020204" pitchFamily="34" charset="0"/>
              <a:buChar char="•"/>
            </a:pPr>
            <a:endParaRPr lang="en-US" sz="800" b="0" i="0" u="none" strike="noStrike" baseline="0" dirty="0"/>
          </a:p>
          <a:p>
            <a:r>
              <a:rPr lang="en-US" sz="800" b="0" i="0" u="none" strike="noStrike" baseline="0" dirty="0" err="1"/>
              <a:t>Chinedum</a:t>
            </a:r>
            <a:r>
              <a:rPr lang="en-US" sz="800" b="0" i="0" u="none" strike="noStrike" baseline="0" dirty="0"/>
              <a:t> Peace Babalola is the Vice-Chancellor of </a:t>
            </a:r>
            <a:r>
              <a:rPr lang="en-US" sz="800" b="0" i="0" u="none" strike="noStrike" baseline="0" dirty="0" err="1"/>
              <a:t>Chrisland</a:t>
            </a:r>
            <a:r>
              <a:rPr lang="en-US" sz="800" b="0" i="0" u="none" strike="noStrike" baseline="0" dirty="0"/>
              <a:t> University Abeokuta, a Pharmacist and Professor of Pharmaceutical Chemistry/Pharmacokinetics from University of Ibadan (UI). </a:t>
            </a:r>
          </a:p>
          <a:p>
            <a:r>
              <a:rPr lang="en-US" sz="800" b="0" i="0" u="none" strike="noStrike" baseline="0" dirty="0"/>
              <a:t>Her research focuses on pharmacokinetics/pharmacodynamics (PK/PD), pharmacogenetics, clinical trials/bioethics, quality assurance and drug development </a:t>
            </a:r>
          </a:p>
          <a:p>
            <a:r>
              <a:rPr lang="en-US" sz="800" b="0" i="0" u="none" strike="noStrike" baseline="0" dirty="0"/>
              <a:t>She has received over 25 grants, awards and fellowships including a MacArthur grant (approx. $1m) to set up the Centre for Drug Discovery, Development and Production (CDDDP) in University of Ibadan with the goal of building capacity for Africa to discover, manufacture and regulate her own medicines. </a:t>
            </a:r>
            <a:r>
              <a:rPr lang="en-US" sz="800" b="1" i="0" u="none" strike="noStrike" baseline="0" dirty="0"/>
              <a:t>CDDDP </a:t>
            </a:r>
            <a:r>
              <a:rPr lang="en-US" sz="800" b="0" i="0" u="none" strike="noStrike" baseline="0" dirty="0"/>
              <a:t>has a number of medicinal and herbal products ready for registration. </a:t>
            </a:r>
          </a:p>
          <a:p>
            <a:r>
              <a:rPr lang="en-US" sz="800" b="0" i="0" u="none" strike="noStrike" baseline="0" dirty="0"/>
              <a:t>She is currently one of the six focal Principal Investigators for the USAID-USP Project on Promoting Quality of Medicines-Plus (USP-PQM+). She is presently leading a multidisciplinary team (as the PI) for a TETFUND intervention grant on </a:t>
            </a:r>
            <a:r>
              <a:rPr lang="en-US" sz="800" b="1" i="0" u="none" strike="noStrike" baseline="0" dirty="0"/>
              <a:t>“Identification of Potentially Effective Local Therapies against COVID-19”</a:t>
            </a:r>
            <a:r>
              <a:rPr lang="en-US" sz="800" b="0" i="0" u="none" strike="noStrike" baseline="0" dirty="0"/>
              <a:t>. </a:t>
            </a:r>
          </a:p>
          <a:p>
            <a:r>
              <a:rPr lang="en-US" sz="800" b="0" i="0" u="none" strike="noStrike" baseline="0" dirty="0"/>
              <a:t>Babalola has recorded many firsts and received several prizes and awards. She is a Fellow of Nigerian Academy of Science (FAS); African Academy of Sciences (FAAS), Pharmaceutical Society of Nigeria (FPSN), Nigerian Academy of Pharmacy (</a:t>
            </a:r>
            <a:r>
              <a:rPr lang="en-US" sz="800" b="0" i="0" u="none" strike="noStrike" baseline="0" dirty="0" err="1"/>
              <a:t>FNAPharm</a:t>
            </a:r>
            <a:r>
              <a:rPr lang="en-US" sz="800" b="0" i="0" u="none" strike="noStrike" baseline="0" dirty="0"/>
              <a:t>) among others. She was selected twice (2016 &amp; 2018) as one of 10 most influential female scientists in Nigeria. </a:t>
            </a:r>
          </a:p>
          <a:p>
            <a:r>
              <a:rPr lang="en-US" sz="800" b="0" i="0" u="none" strike="noStrike" baseline="0" dirty="0"/>
              <a:t>The cap of her prizes so far is the 2019 </a:t>
            </a:r>
            <a:r>
              <a:rPr lang="en-US" sz="800" b="1" i="0" u="none" strike="noStrike" baseline="0" dirty="0"/>
              <a:t>African Union Kwame Nkrumah Regional Prize for Scientific Excellence –</a:t>
            </a:r>
            <a:r>
              <a:rPr lang="en-US" sz="800" b="0" i="0" u="none" strike="noStrike" baseline="0" dirty="0"/>
              <a:t>making her an </a:t>
            </a:r>
            <a:r>
              <a:rPr lang="en-US" sz="800" b="1" i="0" u="none" strike="noStrike" baseline="0" dirty="0"/>
              <a:t>African Union (AU) Laureate. </a:t>
            </a:r>
            <a:endParaRPr lang="en-US" sz="800" b="0" i="0" u="none" strike="noStrike" baseline="0" dirty="0"/>
          </a:p>
          <a:p>
            <a:r>
              <a:rPr lang="en-US" sz="800" b="0" i="0" u="none" strike="noStrike" baseline="0" dirty="0"/>
              <a:t>She has over 160 publications (peer-reviewed and abstracts) and has supervised over 50 postgraduate students. She is married to a supportive husband </a:t>
            </a:r>
            <a:r>
              <a:rPr lang="en-US" sz="800" b="0" i="0" u="none" strike="noStrike" baseline="0" dirty="0" err="1"/>
              <a:t>Rev’d</a:t>
            </a:r>
            <a:r>
              <a:rPr lang="en-US" sz="800" b="0" i="0" u="none" strike="noStrike" baseline="0" dirty="0"/>
              <a:t> Collins Babalola and blessed with children. </a:t>
            </a:r>
            <a:endParaRPr lang="en-US" sz="800" dirty="0"/>
          </a:p>
        </p:txBody>
      </p:sp>
    </p:spTree>
    <p:extLst>
      <p:ext uri="{BB962C8B-B14F-4D97-AF65-F5344CB8AC3E}">
        <p14:creationId xmlns:p14="http://schemas.microsoft.com/office/powerpoint/2010/main" xmlns="" val="3560697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2">
            <a:extLst>
              <a:ext uri="{FF2B5EF4-FFF2-40B4-BE49-F238E27FC236}">
                <a16:creationId xmlns:a16="http://schemas.microsoft.com/office/drawing/2014/main" xmlns="" id="{317B7366-37C8-497F-8B24-C0D854C71A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2259CB96-F826-4204-AB23-6EA21F915B2A}"/>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2800" b="1" dirty="0"/>
              <a:t>Dr. </a:t>
            </a:r>
            <a:r>
              <a:rPr lang="en-US" sz="2800" b="1" dirty="0" err="1"/>
              <a:t>Omobola</a:t>
            </a:r>
            <a:r>
              <a:rPr lang="en-US" sz="2800" b="1" dirty="0"/>
              <a:t> A. </a:t>
            </a:r>
            <a:r>
              <a:rPr lang="en-US" sz="2800" b="1" dirty="0" err="1"/>
              <a:t>Oyeleye</a:t>
            </a:r>
            <a:r>
              <a:rPr lang="en-US" sz="2800" dirty="0"/>
              <a:t/>
            </a:r>
            <a:br>
              <a:rPr lang="en-US" sz="2800" dirty="0"/>
            </a:br>
            <a:r>
              <a:rPr lang="en-US" sz="2800" b="0" i="0" u="none" strike="noStrike" baseline="0" dirty="0"/>
              <a:t/>
            </a:r>
            <a:br>
              <a:rPr lang="en-US" sz="2800" b="0" i="0" u="none" strike="noStrike" baseline="0" dirty="0"/>
            </a:br>
            <a:r>
              <a:rPr lang="en-US" sz="2800" b="0" i="0" u="none" strike="noStrike" baseline="0" dirty="0"/>
              <a:t> </a:t>
            </a:r>
            <a:r>
              <a:rPr lang="en-US" sz="2800" dirty="0"/>
              <a:t>Assistant Professor</a:t>
            </a:r>
            <a:r>
              <a:rPr lang="en-US" sz="2800" b="0" i="0" u="none" strike="noStrike" baseline="0" dirty="0"/>
              <a:t> </a:t>
            </a:r>
            <a:endParaRPr lang="en-US" sz="2800" dirty="0"/>
          </a:p>
        </p:txBody>
      </p:sp>
      <p:pic>
        <p:nvPicPr>
          <p:cNvPr id="6" name="Picture Placeholder 5">
            <a:extLst>
              <a:ext uri="{FF2B5EF4-FFF2-40B4-BE49-F238E27FC236}">
                <a16:creationId xmlns:a16="http://schemas.microsoft.com/office/drawing/2014/main" xmlns="" id="{293E6EEB-ED5E-4443-A157-FFEF0EFB9B4D}"/>
              </a:ext>
            </a:extLst>
          </p:cNvPr>
          <p:cNvPicPr>
            <a:picLocks noGrp="1" noChangeAspect="1"/>
          </p:cNvPicPr>
          <p:nvPr>
            <p:ph type="pic" idx="1"/>
          </p:nvPr>
        </p:nvPicPr>
        <p:blipFill rotWithShape="1">
          <a:blip r:embed="rId2" cstate="print">
            <a:extLst>
              <a:ext uri="{28A0092B-C50C-407E-A947-70E740481C1C}">
                <a14:useLocalDpi xmlns:a14="http://schemas.microsoft.com/office/drawing/2010/main" xmlns="" val="0"/>
              </a:ext>
            </a:extLst>
          </a:blip>
          <a:srcRect t="908" r="2" b="19409"/>
          <a:stretch/>
        </p:blipFill>
        <p:spPr>
          <a:xfrm>
            <a:off x="1129323" y="2013626"/>
            <a:ext cx="4488714" cy="3576825"/>
          </a:xfrm>
          <a:custGeom>
            <a:avLst/>
            <a:gdLst/>
            <a:ahLst/>
            <a:cxnLst/>
            <a:rect l="l" t="t" r="r" b="b"/>
            <a:pathLst>
              <a:path w="4488714" h="3576825">
                <a:moveTo>
                  <a:pt x="713492" y="15"/>
                </a:moveTo>
                <a:cubicBezTo>
                  <a:pt x="723739" y="278"/>
                  <a:pt x="734339" y="3967"/>
                  <a:pt x="743942" y="5139"/>
                </a:cubicBezTo>
                <a:cubicBezTo>
                  <a:pt x="955929" y="31374"/>
                  <a:pt x="1167914" y="59717"/>
                  <a:pt x="1380134" y="84780"/>
                </a:cubicBezTo>
                <a:cubicBezTo>
                  <a:pt x="1578535" y="108204"/>
                  <a:pt x="1778340" y="113591"/>
                  <a:pt x="1977677" y="125771"/>
                </a:cubicBezTo>
                <a:cubicBezTo>
                  <a:pt x="2218942" y="140529"/>
                  <a:pt x="2459740" y="161377"/>
                  <a:pt x="2699600" y="194169"/>
                </a:cubicBezTo>
                <a:cubicBezTo>
                  <a:pt x="2866144" y="217126"/>
                  <a:pt x="3034328" y="233053"/>
                  <a:pt x="3203214" y="214783"/>
                </a:cubicBezTo>
                <a:cubicBezTo>
                  <a:pt x="3211646" y="213845"/>
                  <a:pt x="3221250" y="210801"/>
                  <a:pt x="3228277" y="213845"/>
                </a:cubicBezTo>
                <a:cubicBezTo>
                  <a:pt x="3310262" y="248045"/>
                  <a:pt x="3399740" y="223449"/>
                  <a:pt x="3484768" y="244999"/>
                </a:cubicBezTo>
                <a:cubicBezTo>
                  <a:pt x="3462984" y="328154"/>
                  <a:pt x="3369523" y="321361"/>
                  <a:pt x="3316820" y="378984"/>
                </a:cubicBezTo>
                <a:cubicBezTo>
                  <a:pt x="3402785" y="401939"/>
                  <a:pt x="3480084" y="425129"/>
                  <a:pt x="3558554" y="442462"/>
                </a:cubicBezTo>
                <a:cubicBezTo>
                  <a:pt x="3641709" y="460733"/>
                  <a:pt x="3712214" y="510158"/>
                  <a:pt x="3793494" y="532176"/>
                </a:cubicBezTo>
                <a:cubicBezTo>
                  <a:pt x="3810829" y="536861"/>
                  <a:pt x="3831676" y="553257"/>
                  <a:pt x="3837766" y="569186"/>
                </a:cubicBezTo>
                <a:cubicBezTo>
                  <a:pt x="3857442" y="620719"/>
                  <a:pt x="4250260" y="765244"/>
                  <a:pt x="4203881" y="811154"/>
                </a:cubicBezTo>
                <a:cubicBezTo>
                  <a:pt x="4184673" y="830128"/>
                  <a:pt x="4159844" y="843714"/>
                  <a:pt x="4133843" y="862453"/>
                </a:cubicBezTo>
                <a:cubicBezTo>
                  <a:pt x="4172962" y="897823"/>
                  <a:pt x="4216998" y="913283"/>
                  <a:pt x="4263846" y="923823"/>
                </a:cubicBezTo>
                <a:cubicBezTo>
                  <a:pt x="4277901" y="927103"/>
                  <a:pt x="4291721" y="933661"/>
                  <a:pt x="4293126" y="949590"/>
                </a:cubicBezTo>
                <a:cubicBezTo>
                  <a:pt x="4294531" y="966220"/>
                  <a:pt x="4280242" y="972778"/>
                  <a:pt x="4268297" y="980509"/>
                </a:cubicBezTo>
                <a:cubicBezTo>
                  <a:pt x="4251666" y="991283"/>
                  <a:pt x="4235503" y="1000654"/>
                  <a:pt x="4214422" y="1002059"/>
                </a:cubicBezTo>
                <a:cubicBezTo>
                  <a:pt x="4179754" y="1004167"/>
                  <a:pt x="4163124" y="1034149"/>
                  <a:pt x="4142980" y="1056636"/>
                </a:cubicBezTo>
                <a:cubicBezTo>
                  <a:pt x="4131736" y="1069286"/>
                  <a:pt x="4126114" y="1094817"/>
                  <a:pt x="4145790" y="1099268"/>
                </a:cubicBezTo>
                <a:cubicBezTo>
                  <a:pt x="4193106" y="1110043"/>
                  <a:pt x="4189358" y="1141197"/>
                  <a:pt x="4188188" y="1176567"/>
                </a:cubicBezTo>
                <a:cubicBezTo>
                  <a:pt x="4186548" y="1220370"/>
                  <a:pt x="4158673" y="1240514"/>
                  <a:pt x="4124474" y="1257380"/>
                </a:cubicBezTo>
                <a:cubicBezTo>
                  <a:pt x="4112762" y="1263235"/>
                  <a:pt x="4096132" y="1263000"/>
                  <a:pt x="4091680" y="1281271"/>
                </a:cubicBezTo>
                <a:cubicBezTo>
                  <a:pt x="4110888" y="1298606"/>
                  <a:pt x="4134312" y="1284551"/>
                  <a:pt x="4154926" y="1289469"/>
                </a:cubicBezTo>
                <a:cubicBezTo>
                  <a:pt x="4172025" y="1293452"/>
                  <a:pt x="4200368" y="1291344"/>
                  <a:pt x="4176944" y="1323200"/>
                </a:cubicBezTo>
                <a:cubicBezTo>
                  <a:pt x="4170150" y="1332335"/>
                  <a:pt x="4178114" y="1339363"/>
                  <a:pt x="4186782" y="1340066"/>
                </a:cubicBezTo>
                <a:cubicBezTo>
                  <a:pt x="4256117" y="1347327"/>
                  <a:pt x="4224260" y="1411743"/>
                  <a:pt x="4246513" y="1445708"/>
                </a:cubicBezTo>
                <a:cubicBezTo>
                  <a:pt x="4252602" y="1455076"/>
                  <a:pt x="4246044" y="1471239"/>
                  <a:pt x="4236440" y="1475221"/>
                </a:cubicBezTo>
                <a:cubicBezTo>
                  <a:pt x="4175069" y="1501456"/>
                  <a:pt x="4166637" y="1563998"/>
                  <a:pt x="4136888" y="1617873"/>
                </a:cubicBezTo>
                <a:cubicBezTo>
                  <a:pt x="4169214" y="1639188"/>
                  <a:pt x="4207863" y="1643873"/>
                  <a:pt x="4242764" y="1657693"/>
                </a:cubicBezTo>
                <a:cubicBezTo>
                  <a:pt x="4279072" y="1672216"/>
                  <a:pt x="4279072" y="1682991"/>
                  <a:pt x="4249089" y="1725153"/>
                </a:cubicBezTo>
                <a:cubicBezTo>
                  <a:pt x="4327090" y="1734290"/>
                  <a:pt x="4327090" y="1734290"/>
                  <a:pt x="4302964" y="1800579"/>
                </a:cubicBezTo>
                <a:cubicBezTo>
                  <a:pt x="4368318" y="1806669"/>
                  <a:pt x="4411417" y="1838057"/>
                  <a:pt x="4421488" y="1906689"/>
                </a:cubicBezTo>
                <a:cubicBezTo>
                  <a:pt x="4426408" y="1939951"/>
                  <a:pt x="4455922" y="1955644"/>
                  <a:pt x="4488714" y="1977897"/>
                </a:cubicBezTo>
                <a:cubicBezTo>
                  <a:pt x="4447958" y="1999448"/>
                  <a:pt x="4420318" y="2044421"/>
                  <a:pt x="4372767" y="1996870"/>
                </a:cubicBezTo>
                <a:cubicBezTo>
                  <a:pt x="4355434" y="1979537"/>
                  <a:pt x="4357072" y="2001555"/>
                  <a:pt x="4354731" y="2007880"/>
                </a:cubicBezTo>
                <a:cubicBezTo>
                  <a:pt x="4349110" y="2023339"/>
                  <a:pt x="4360820" y="2033646"/>
                  <a:pt x="4368551" y="2045357"/>
                </a:cubicBezTo>
                <a:cubicBezTo>
                  <a:pt x="4376046" y="2057070"/>
                  <a:pt x="4384948" y="2069484"/>
                  <a:pt x="4387056" y="2082603"/>
                </a:cubicBezTo>
                <a:cubicBezTo>
                  <a:pt x="4388460" y="2091738"/>
                  <a:pt x="4381668" y="2105088"/>
                  <a:pt x="4374173" y="2111882"/>
                </a:cubicBezTo>
                <a:cubicBezTo>
                  <a:pt x="4334820" y="2147720"/>
                  <a:pt x="4358244" y="2228299"/>
                  <a:pt x="4283756" y="2238606"/>
                </a:cubicBezTo>
                <a:cubicBezTo>
                  <a:pt x="4250260" y="2243289"/>
                  <a:pt x="4234098" y="2272804"/>
                  <a:pt x="4209503" y="2288966"/>
                </a:cubicBezTo>
                <a:cubicBezTo>
                  <a:pt x="4124006" y="2345418"/>
                  <a:pt x="4066851" y="2418032"/>
                  <a:pt x="4040383" y="2517817"/>
                </a:cubicBezTo>
                <a:cubicBezTo>
                  <a:pt x="4033122" y="2545457"/>
                  <a:pt x="4005246" y="2567711"/>
                  <a:pt x="3987210" y="2592071"/>
                </a:cubicBezTo>
                <a:cubicBezTo>
                  <a:pt x="3995878" y="2609873"/>
                  <a:pt x="4043193" y="2571458"/>
                  <a:pt x="4026563" y="2618305"/>
                </a:cubicBezTo>
                <a:cubicBezTo>
                  <a:pt x="4013914" y="2653442"/>
                  <a:pt x="3981588" y="2675226"/>
                  <a:pt x="3951137" y="2696074"/>
                </a:cubicBezTo>
                <a:cubicBezTo>
                  <a:pt x="3916470" y="2719731"/>
                  <a:pt x="3878055" y="2738704"/>
                  <a:pt x="3862360" y="2782506"/>
                </a:cubicBezTo>
                <a:cubicBezTo>
                  <a:pt x="3859081" y="2791877"/>
                  <a:pt x="3848540" y="2801714"/>
                  <a:pt x="3839172" y="2805463"/>
                </a:cubicBezTo>
                <a:cubicBezTo>
                  <a:pt x="3350549" y="3576343"/>
                  <a:pt x="2147734" y="3581495"/>
                  <a:pt x="2009066" y="3576107"/>
                </a:cubicBezTo>
                <a:cubicBezTo>
                  <a:pt x="1841116" y="3569315"/>
                  <a:pt x="1682302" y="3521764"/>
                  <a:pt x="1526534" y="3462502"/>
                </a:cubicBezTo>
                <a:cubicBezTo>
                  <a:pt x="1460712" y="3437439"/>
                  <a:pt x="1399577" y="3401835"/>
                  <a:pt x="1335628" y="3374195"/>
                </a:cubicBezTo>
                <a:cubicBezTo>
                  <a:pt x="1247321" y="3336013"/>
                  <a:pt x="1179158" y="3263165"/>
                  <a:pt x="1091084" y="3232479"/>
                </a:cubicBezTo>
                <a:cubicBezTo>
                  <a:pt x="1000434" y="3200857"/>
                  <a:pt x="922901" y="3143000"/>
                  <a:pt x="829673" y="3118405"/>
                </a:cubicBezTo>
                <a:cubicBezTo>
                  <a:pt x="780484" y="3105288"/>
                  <a:pt x="732933" y="3081631"/>
                  <a:pt x="740662" y="3013935"/>
                </a:cubicBezTo>
                <a:cubicBezTo>
                  <a:pt x="742771" y="2994727"/>
                  <a:pt x="729888" y="2979034"/>
                  <a:pt x="709509" y="2984656"/>
                </a:cubicBezTo>
                <a:cubicBezTo>
                  <a:pt x="670626" y="2995196"/>
                  <a:pt x="653058" y="2967321"/>
                  <a:pt x="631507" y="2946474"/>
                </a:cubicBezTo>
                <a:cubicBezTo>
                  <a:pt x="593093" y="2909465"/>
                  <a:pt x="556552" y="2870113"/>
                  <a:pt x="495415" y="2864022"/>
                </a:cubicBezTo>
                <a:cubicBezTo>
                  <a:pt x="507126" y="2834976"/>
                  <a:pt x="527037" y="2839193"/>
                  <a:pt x="545308" y="2845283"/>
                </a:cubicBezTo>
                <a:cubicBezTo>
                  <a:pt x="593327" y="2861212"/>
                  <a:pt x="640877" y="2879248"/>
                  <a:pt x="688896" y="2895176"/>
                </a:cubicBezTo>
                <a:cubicBezTo>
                  <a:pt x="720284" y="2905483"/>
                  <a:pt x="751438" y="2920006"/>
                  <a:pt x="793367" y="2908527"/>
                </a:cubicBezTo>
                <a:cubicBezTo>
                  <a:pt x="757294" y="2849968"/>
                  <a:pt x="695923" y="2839427"/>
                  <a:pt x="646265" y="2821391"/>
                </a:cubicBezTo>
                <a:cubicBezTo>
                  <a:pt x="584192" y="2798670"/>
                  <a:pt x="547651" y="2755803"/>
                  <a:pt x="503847" y="2708019"/>
                </a:cubicBezTo>
                <a:cubicBezTo>
                  <a:pt x="549524" y="2696541"/>
                  <a:pt x="577867" y="2731678"/>
                  <a:pt x="613705" y="2729803"/>
                </a:cubicBezTo>
                <a:cubicBezTo>
                  <a:pt x="615580" y="2723714"/>
                  <a:pt x="618859" y="2714813"/>
                  <a:pt x="618390" y="2714577"/>
                </a:cubicBezTo>
                <a:cubicBezTo>
                  <a:pt x="559831" y="2688343"/>
                  <a:pt x="532425" y="2639153"/>
                  <a:pt x="523289" y="2579656"/>
                </a:cubicBezTo>
                <a:cubicBezTo>
                  <a:pt x="518605" y="2548972"/>
                  <a:pt x="497289" y="2539368"/>
                  <a:pt x="476207" y="2525313"/>
                </a:cubicBezTo>
                <a:cubicBezTo>
                  <a:pt x="402656" y="2475421"/>
                  <a:pt x="324889" y="2430213"/>
                  <a:pt x="264455" y="2361581"/>
                </a:cubicBezTo>
                <a:cubicBezTo>
                  <a:pt x="334259" y="2370716"/>
                  <a:pt x="390242" y="2415455"/>
                  <a:pt x="465433" y="2434663"/>
                </a:cubicBezTo>
                <a:cubicBezTo>
                  <a:pt x="405702" y="2359238"/>
                  <a:pt x="328402" y="2321058"/>
                  <a:pt x="257897" y="2275380"/>
                </a:cubicBezTo>
                <a:cubicBezTo>
                  <a:pt x="225806" y="2254533"/>
                  <a:pt x="196059" y="2227830"/>
                  <a:pt x="157174" y="2216586"/>
                </a:cubicBezTo>
                <a:cubicBezTo>
                  <a:pt x="143354" y="2212604"/>
                  <a:pt x="120633" y="2204172"/>
                  <a:pt x="131643" y="2181919"/>
                </a:cubicBezTo>
                <a:cubicBezTo>
                  <a:pt x="141011" y="2163415"/>
                  <a:pt x="159516" y="2169035"/>
                  <a:pt x="176382" y="2174423"/>
                </a:cubicBezTo>
                <a:cubicBezTo>
                  <a:pt x="216905" y="2187776"/>
                  <a:pt x="258834" y="2188009"/>
                  <a:pt x="313646" y="2187776"/>
                </a:cubicBezTo>
                <a:cubicBezTo>
                  <a:pt x="267735" y="2126639"/>
                  <a:pt x="183643" y="2144910"/>
                  <a:pt x="144292" y="2080728"/>
                </a:cubicBezTo>
                <a:cubicBezTo>
                  <a:pt x="193481" y="2069484"/>
                  <a:pt x="231428" y="2092674"/>
                  <a:pt x="271249" y="2097124"/>
                </a:cubicBezTo>
                <a:cubicBezTo>
                  <a:pt x="307321" y="2101106"/>
                  <a:pt x="316222" y="2090332"/>
                  <a:pt x="307790" y="2054961"/>
                </a:cubicBezTo>
                <a:cubicBezTo>
                  <a:pt x="294673" y="1999915"/>
                  <a:pt x="314349" y="1971806"/>
                  <a:pt x="366818" y="1986798"/>
                </a:cubicBezTo>
                <a:cubicBezTo>
                  <a:pt x="415539" y="2000852"/>
                  <a:pt x="420692" y="1980240"/>
                  <a:pt x="407575" y="1948852"/>
                </a:cubicBezTo>
                <a:cubicBezTo>
                  <a:pt x="388836" y="1903176"/>
                  <a:pt x="410151" y="1867805"/>
                  <a:pt x="424674" y="1829390"/>
                </a:cubicBezTo>
                <a:cubicBezTo>
                  <a:pt x="446928" y="1770831"/>
                  <a:pt x="437558" y="1742253"/>
                  <a:pt x="389539" y="1698685"/>
                </a:cubicBezTo>
                <a:cubicBezTo>
                  <a:pt x="362602" y="1674323"/>
                  <a:pt x="333557" y="1653711"/>
                  <a:pt x="294438" y="1632630"/>
                </a:cubicBezTo>
                <a:cubicBezTo>
                  <a:pt x="384620" y="1621152"/>
                  <a:pt x="289988" y="1582503"/>
                  <a:pt x="321844" y="1558376"/>
                </a:cubicBezTo>
                <a:cubicBezTo>
                  <a:pt x="385557" y="1548538"/>
                  <a:pt x="437558" y="1625368"/>
                  <a:pt x="524227" y="1603350"/>
                </a:cubicBezTo>
                <a:cubicBezTo>
                  <a:pt x="417179" y="1536825"/>
                  <a:pt x="298889" y="1515041"/>
                  <a:pt x="221356" y="1426500"/>
                </a:cubicBezTo>
                <a:cubicBezTo>
                  <a:pt x="239158" y="1406355"/>
                  <a:pt x="256960" y="1425094"/>
                  <a:pt x="272186" y="1417599"/>
                </a:cubicBezTo>
                <a:cubicBezTo>
                  <a:pt x="271717" y="1412914"/>
                  <a:pt x="272889" y="1405886"/>
                  <a:pt x="270077" y="1403779"/>
                </a:cubicBezTo>
                <a:cubicBezTo>
                  <a:pt x="212221" y="1355525"/>
                  <a:pt x="211283" y="1354355"/>
                  <a:pt x="273356" y="1318749"/>
                </a:cubicBezTo>
                <a:cubicBezTo>
                  <a:pt x="295141" y="1306335"/>
                  <a:pt x="293267" y="1295325"/>
                  <a:pt x="281790" y="1279632"/>
                </a:cubicBezTo>
                <a:cubicBezTo>
                  <a:pt x="273590" y="1268622"/>
                  <a:pt x="263753" y="1258784"/>
                  <a:pt x="268438" y="1234657"/>
                </a:cubicBezTo>
                <a:cubicBezTo>
                  <a:pt x="302402" y="1265578"/>
                  <a:pt x="466603" y="1255505"/>
                  <a:pt x="495649" y="1252226"/>
                </a:cubicBezTo>
                <a:cubicBezTo>
                  <a:pt x="528208" y="1248713"/>
                  <a:pt x="560299" y="1233721"/>
                  <a:pt x="594497" y="1241919"/>
                </a:cubicBezTo>
                <a:cubicBezTo>
                  <a:pt x="621903" y="1248479"/>
                  <a:pt x="748860" y="1311957"/>
                  <a:pt x="766898" y="1239109"/>
                </a:cubicBezTo>
                <a:cubicBezTo>
                  <a:pt x="767835" y="1235595"/>
                  <a:pt x="819132" y="1243794"/>
                  <a:pt x="846773" y="1247776"/>
                </a:cubicBezTo>
                <a:cubicBezTo>
                  <a:pt x="871134" y="1251055"/>
                  <a:pt x="898540" y="1265578"/>
                  <a:pt x="914936" y="1236532"/>
                </a:cubicBezTo>
                <a:cubicBezTo>
                  <a:pt x="924540" y="1219433"/>
                  <a:pt x="884954" y="1186405"/>
                  <a:pt x="849584" y="1183594"/>
                </a:cubicBezTo>
                <a:cubicBezTo>
                  <a:pt x="818898" y="1181017"/>
                  <a:pt x="786807" y="1177269"/>
                  <a:pt x="757528" y="1184296"/>
                </a:cubicBezTo>
                <a:cubicBezTo>
                  <a:pt x="721456" y="1192730"/>
                  <a:pt x="702014" y="1179144"/>
                  <a:pt x="691941" y="1149864"/>
                </a:cubicBezTo>
                <a:cubicBezTo>
                  <a:pt x="680698" y="1117539"/>
                  <a:pt x="659147" y="1102547"/>
                  <a:pt x="629400" y="1087555"/>
                </a:cubicBezTo>
                <a:cubicBezTo>
                  <a:pt x="557253" y="1051250"/>
                  <a:pt x="487920" y="1009321"/>
                  <a:pt x="408747" y="988239"/>
                </a:cubicBezTo>
                <a:cubicBezTo>
                  <a:pt x="393052" y="984022"/>
                  <a:pt x="375719" y="978400"/>
                  <a:pt x="368458" y="950527"/>
                </a:cubicBezTo>
                <a:cubicBezTo>
                  <a:pt x="582786" y="992220"/>
                  <a:pt x="778141" y="1100908"/>
                  <a:pt x="999262" y="1094583"/>
                </a:cubicBezTo>
                <a:cubicBezTo>
                  <a:pt x="938829" y="1060149"/>
                  <a:pt x="868792" y="1058276"/>
                  <a:pt x="804376" y="1034149"/>
                </a:cubicBezTo>
                <a:cubicBezTo>
                  <a:pt x="850053" y="1016113"/>
                  <a:pt x="892918" y="1034852"/>
                  <a:pt x="936252" y="1045159"/>
                </a:cubicBezTo>
                <a:cubicBezTo>
                  <a:pt x="972559" y="1053591"/>
                  <a:pt x="1005353" y="1054997"/>
                  <a:pt x="1009335" y="1004636"/>
                </a:cubicBezTo>
                <a:cubicBezTo>
                  <a:pt x="1007929" y="1001356"/>
                  <a:pt x="1008163" y="997141"/>
                  <a:pt x="1008398" y="993158"/>
                </a:cubicBezTo>
                <a:cubicBezTo>
                  <a:pt x="996216" y="972311"/>
                  <a:pt x="977244" y="961536"/>
                  <a:pt x="954757" y="955445"/>
                </a:cubicBezTo>
                <a:cubicBezTo>
                  <a:pt x="941171" y="951697"/>
                  <a:pt x="923135" y="946075"/>
                  <a:pt x="923368" y="931085"/>
                </a:cubicBezTo>
                <a:cubicBezTo>
                  <a:pt x="924071" y="875570"/>
                  <a:pt x="880738" y="859407"/>
                  <a:pt x="837403" y="843245"/>
                </a:cubicBezTo>
                <a:cubicBezTo>
                  <a:pt x="861530" y="815605"/>
                  <a:pt x="880503" y="835983"/>
                  <a:pt x="898774" y="833876"/>
                </a:cubicBezTo>
                <a:cubicBezTo>
                  <a:pt x="910720" y="832470"/>
                  <a:pt x="921495" y="829894"/>
                  <a:pt x="921495" y="815605"/>
                </a:cubicBezTo>
                <a:cubicBezTo>
                  <a:pt x="921729" y="803658"/>
                  <a:pt x="916107" y="790072"/>
                  <a:pt x="904396" y="789839"/>
                </a:cubicBezTo>
                <a:cubicBezTo>
                  <a:pt x="831079" y="787730"/>
                  <a:pt x="790556" y="710900"/>
                  <a:pt x="714428" y="710666"/>
                </a:cubicBezTo>
                <a:cubicBezTo>
                  <a:pt x="668986" y="710666"/>
                  <a:pt x="738086" y="667332"/>
                  <a:pt x="699672" y="649295"/>
                </a:cubicBezTo>
                <a:cubicBezTo>
                  <a:pt x="691238" y="645313"/>
                  <a:pt x="721690" y="639224"/>
                  <a:pt x="735276" y="640160"/>
                </a:cubicBezTo>
                <a:cubicBezTo>
                  <a:pt x="748627" y="641097"/>
                  <a:pt x="760573" y="652574"/>
                  <a:pt x="776736" y="644376"/>
                </a:cubicBezTo>
                <a:cubicBezTo>
                  <a:pt x="785637" y="615097"/>
                  <a:pt x="762682" y="604322"/>
                  <a:pt x="743708" y="596123"/>
                </a:cubicBezTo>
                <a:cubicBezTo>
                  <a:pt x="699905" y="577150"/>
                  <a:pt x="657274" y="554195"/>
                  <a:pt x="609255" y="547401"/>
                </a:cubicBezTo>
                <a:cubicBezTo>
                  <a:pt x="592156" y="545059"/>
                  <a:pt x="633850" y="513671"/>
                  <a:pt x="642048" y="502662"/>
                </a:cubicBezTo>
                <a:cubicBezTo>
                  <a:pt x="448801" y="386949"/>
                  <a:pt x="216437" y="392804"/>
                  <a:pt x="0" y="299342"/>
                </a:cubicBezTo>
                <a:cubicBezTo>
                  <a:pt x="47785" y="281073"/>
                  <a:pt x="82921" y="294424"/>
                  <a:pt x="115480" y="297235"/>
                </a:cubicBezTo>
                <a:cubicBezTo>
                  <a:pt x="196760" y="304261"/>
                  <a:pt x="277105" y="318784"/>
                  <a:pt x="358151" y="327451"/>
                </a:cubicBezTo>
                <a:cubicBezTo>
                  <a:pt x="397971" y="331667"/>
                  <a:pt x="434981" y="347596"/>
                  <a:pt x="479486" y="322299"/>
                </a:cubicBezTo>
                <a:cubicBezTo>
                  <a:pt x="509235" y="305433"/>
                  <a:pt x="556786" y="323703"/>
                  <a:pt x="593327" y="338695"/>
                </a:cubicBezTo>
                <a:cubicBezTo>
                  <a:pt x="623543" y="351109"/>
                  <a:pt x="652355" y="354388"/>
                  <a:pt x="692410" y="338695"/>
                </a:cubicBezTo>
                <a:cubicBezTo>
                  <a:pt x="656103" y="329091"/>
                  <a:pt x="628228" y="320659"/>
                  <a:pt x="599651" y="314802"/>
                </a:cubicBezTo>
                <a:cubicBezTo>
                  <a:pt x="576930" y="310118"/>
                  <a:pt x="631040" y="291144"/>
                  <a:pt x="658679" y="293487"/>
                </a:cubicBezTo>
                <a:cubicBezTo>
                  <a:pt x="697329" y="296766"/>
                  <a:pt x="675545" y="284586"/>
                  <a:pt x="668986" y="267720"/>
                </a:cubicBezTo>
                <a:cubicBezTo>
                  <a:pt x="661959" y="249684"/>
                  <a:pt x="682806" y="244063"/>
                  <a:pt x="695923" y="247810"/>
                </a:cubicBezTo>
                <a:cubicBezTo>
                  <a:pt x="746284" y="262568"/>
                  <a:pt x="796411" y="236567"/>
                  <a:pt x="848413" y="257649"/>
                </a:cubicBezTo>
                <a:cubicBezTo>
                  <a:pt x="835295" y="205647"/>
                  <a:pt x="806952" y="182926"/>
                  <a:pt x="747690" y="175664"/>
                </a:cubicBezTo>
                <a:cubicBezTo>
                  <a:pt x="725437" y="172854"/>
                  <a:pt x="702248" y="177070"/>
                  <a:pt x="683040" y="162078"/>
                </a:cubicBezTo>
                <a:cubicBezTo>
                  <a:pt x="672030" y="153413"/>
                  <a:pt x="659616" y="143106"/>
                  <a:pt x="668283" y="127177"/>
                </a:cubicBezTo>
                <a:cubicBezTo>
                  <a:pt x="674373" y="115933"/>
                  <a:pt x="687491" y="115933"/>
                  <a:pt x="698266" y="119682"/>
                </a:cubicBezTo>
                <a:cubicBezTo>
                  <a:pt x="746519" y="136313"/>
                  <a:pt x="796880" y="142403"/>
                  <a:pt x="847241" y="148494"/>
                </a:cubicBezTo>
                <a:cubicBezTo>
                  <a:pt x="854972" y="149430"/>
                  <a:pt x="863637" y="152476"/>
                  <a:pt x="872305" y="137015"/>
                </a:cubicBezTo>
                <a:cubicBezTo>
                  <a:pt x="778141" y="111951"/>
                  <a:pt x="688662" y="76347"/>
                  <a:pt x="591921" y="62527"/>
                </a:cubicBezTo>
                <a:cubicBezTo>
                  <a:pt x="593327" y="55969"/>
                  <a:pt x="594732" y="49410"/>
                  <a:pt x="596138" y="42852"/>
                </a:cubicBezTo>
                <a:cubicBezTo>
                  <a:pt x="671796" y="52220"/>
                  <a:pt x="747456" y="61590"/>
                  <a:pt x="843025" y="73303"/>
                </a:cubicBezTo>
                <a:cubicBezTo>
                  <a:pt x="784231" y="36058"/>
                  <a:pt x="728717" y="48473"/>
                  <a:pt x="685149" y="15446"/>
                </a:cubicBezTo>
                <a:cubicBezTo>
                  <a:pt x="693347" y="2914"/>
                  <a:pt x="703244" y="-249"/>
                  <a:pt x="713492" y="15"/>
                </a:cubicBezTo>
                <a:close/>
              </a:path>
            </a:pathLst>
          </a:custGeom>
        </p:spPr>
      </p:pic>
      <p:sp>
        <p:nvSpPr>
          <p:cNvPr id="4" name="Text Placeholder 3">
            <a:extLst>
              <a:ext uri="{FF2B5EF4-FFF2-40B4-BE49-F238E27FC236}">
                <a16:creationId xmlns:a16="http://schemas.microsoft.com/office/drawing/2014/main" xmlns="" id="{19C25BFF-13B0-48A1-BF3F-2A81D3BF5A7E}"/>
              </a:ext>
            </a:extLst>
          </p:cNvPr>
          <p:cNvSpPr>
            <a:spLocks noGrp="1"/>
          </p:cNvSpPr>
          <p:nvPr>
            <p:ph type="body" sz="half" idx="2"/>
          </p:nvPr>
        </p:nvSpPr>
        <p:spPr>
          <a:xfrm>
            <a:off x="6119528" y="2013625"/>
            <a:ext cx="5234271" cy="4163337"/>
          </a:xfrm>
        </p:spPr>
        <p:txBody>
          <a:bodyPr vert="horz" lIns="91440" tIns="45720" rIns="91440" bIns="45720" rtlCol="0">
            <a:normAutofit/>
          </a:bodyPr>
          <a:lstStyle/>
          <a:p>
            <a:r>
              <a:rPr lang="en-US" sz="1700" b="0" i="0" u="none" strike="noStrike" baseline="0" dirty="0"/>
              <a:t>Dr. </a:t>
            </a:r>
            <a:r>
              <a:rPr lang="en-US" sz="1700" b="0" i="0" u="none" strike="noStrike" baseline="0" dirty="0" err="1"/>
              <a:t>Oyeleye</a:t>
            </a:r>
            <a:r>
              <a:rPr lang="en-US" sz="1700" b="0" i="0" u="none" strike="noStrike" baseline="0" dirty="0"/>
              <a:t> is a graduate of University of Ife in 1981, where she earned a bachelors degree in Education, (English). </a:t>
            </a:r>
            <a:br>
              <a:rPr lang="en-US" sz="1700" b="0" i="0" u="none" strike="noStrike" baseline="0" dirty="0"/>
            </a:br>
            <a:r>
              <a:rPr lang="en-US" sz="1700" b="0" i="0" u="none" strike="noStrike" baseline="0" dirty="0"/>
              <a:t/>
            </a:r>
            <a:br>
              <a:rPr lang="en-US" sz="1700" b="0" i="0" u="none" strike="noStrike" baseline="0" dirty="0"/>
            </a:br>
            <a:r>
              <a:rPr lang="en-US" sz="1700" b="0" i="0" u="none" strike="noStrike" baseline="0" dirty="0"/>
              <a:t>She taught for a few years in Nigeria before she went to the United States. Her time in the United States has included a cosmetology license, masters in education, a law degree, a bachelors and masters degree in nursing and a doctorate in higher education. Her work experience has spanned law, nursing, and education. </a:t>
            </a:r>
            <a:br>
              <a:rPr lang="en-US" sz="1700" b="0" i="0" u="none" strike="noStrike" baseline="0" dirty="0"/>
            </a:br>
            <a:r>
              <a:rPr lang="en-US" sz="1700" b="0" i="0" u="none" strike="noStrike" baseline="0" dirty="0"/>
              <a:t/>
            </a:r>
            <a:br>
              <a:rPr lang="en-US" sz="1700" b="0" i="0" u="none" strike="noStrike" baseline="0" dirty="0"/>
            </a:br>
            <a:r>
              <a:rPr lang="en-US" sz="1700" b="0" i="0" u="none" strike="noStrike" baseline="0" dirty="0"/>
              <a:t>She is currently a full-time faculty at the </a:t>
            </a:r>
            <a:r>
              <a:rPr lang="en-US" sz="1700" b="0" i="0" u="none" strike="noStrike" baseline="0" dirty="0" err="1"/>
              <a:t>Cizik</a:t>
            </a:r>
            <a:r>
              <a:rPr lang="en-US" sz="1700" b="0" i="0" u="none" strike="noStrike" baseline="0" dirty="0"/>
              <a:t> School of Nursing at the University of Texas School of </a:t>
            </a:r>
            <a:r>
              <a:rPr lang="en-US" sz="1700" b="0" i="0" u="none" strike="noStrike" baseline="0" dirty="0" err="1"/>
              <a:t>Nursing.Dr</a:t>
            </a:r>
            <a:r>
              <a:rPr lang="en-US" sz="1700" b="0" i="0" u="none" strike="noStrike" baseline="0" dirty="0"/>
              <a:t>. </a:t>
            </a:r>
            <a:r>
              <a:rPr lang="en-US" sz="1700" b="0" i="0" u="none" strike="noStrike" baseline="0" dirty="0" err="1"/>
              <a:t>Oyeleye’s</a:t>
            </a:r>
            <a:r>
              <a:rPr lang="en-US" sz="1700" b="0" i="0" u="none" strike="noStrike" baseline="0" dirty="0"/>
              <a:t> scholarship and service interests are in education, disabilities, and Diversity Equity, and Inclusion issues. She is a conference speaker and serves on the boards of several organizations.</a:t>
            </a:r>
          </a:p>
        </p:txBody>
      </p:sp>
    </p:spTree>
    <p:extLst>
      <p:ext uri="{BB962C8B-B14F-4D97-AF65-F5344CB8AC3E}">
        <p14:creationId xmlns:p14="http://schemas.microsoft.com/office/powerpoint/2010/main" xmlns="" val="920341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xmlns="" id="{2C61293E-6EBE-43EF-A52C-9BEBFD7679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2259CB96-F826-4204-AB23-6EA21F915B2A}"/>
              </a:ext>
            </a:extLst>
          </p:cNvPr>
          <p:cNvSpPr>
            <a:spLocks noGrp="1"/>
          </p:cNvSpPr>
          <p:nvPr>
            <p:ph type="title"/>
          </p:nvPr>
        </p:nvSpPr>
        <p:spPr>
          <a:xfrm>
            <a:off x="5297762" y="329184"/>
            <a:ext cx="6251110" cy="1783080"/>
          </a:xfrm>
        </p:spPr>
        <p:txBody>
          <a:bodyPr vert="horz" lIns="91440" tIns="45720" rIns="91440" bIns="45720" rtlCol="0" anchor="b">
            <a:normAutofit/>
          </a:bodyPr>
          <a:lstStyle/>
          <a:p>
            <a:r>
              <a:rPr lang="en-US" sz="3000" b="1"/>
              <a:t>Prof. </a:t>
            </a:r>
            <a:r>
              <a:rPr lang="en-US" sz="3000" b="1">
                <a:effectLst/>
              </a:rPr>
              <a:t>Nkadi Onyegegbu </a:t>
            </a:r>
            <a:r>
              <a:rPr lang="en-US" sz="3000"/>
              <a:t/>
            </a:r>
            <a:br>
              <a:rPr lang="en-US" sz="3000"/>
            </a:br>
            <a:r>
              <a:rPr lang="en-US" sz="3000" b="0" i="0" u="none" strike="noStrike" baseline="0"/>
              <a:t/>
            </a:r>
            <a:br>
              <a:rPr lang="en-US" sz="3000" b="0" i="0" u="none" strike="noStrike" baseline="0"/>
            </a:br>
            <a:r>
              <a:rPr lang="en-US" sz="3000" b="0" i="0" u="none" strike="noStrike" baseline="0"/>
              <a:t> </a:t>
            </a:r>
            <a:r>
              <a:rPr lang="en-US" sz="3000"/>
              <a:t>Head of Department, University of Nigeria</a:t>
            </a:r>
          </a:p>
        </p:txBody>
      </p:sp>
      <p:pic>
        <p:nvPicPr>
          <p:cNvPr id="6" name="Picture Placeholder 5">
            <a:extLst>
              <a:ext uri="{FF2B5EF4-FFF2-40B4-BE49-F238E27FC236}">
                <a16:creationId xmlns:a16="http://schemas.microsoft.com/office/drawing/2014/main" xmlns="" id="{293E6EEB-ED5E-4443-A157-FFEF0EFB9B4D}"/>
              </a:ext>
            </a:extLst>
          </p:cNvPr>
          <p:cNvPicPr>
            <a:picLocks noGrp="1" noChangeAspect="1"/>
          </p:cNvPicPr>
          <p:nvPr>
            <p:ph type="pic" idx="1"/>
          </p:nvPr>
        </p:nvPicPr>
        <p:blipFill rotWithShape="1">
          <a:blip r:embed="rId2" cstate="print">
            <a:extLst>
              <a:ext uri="{28A0092B-C50C-407E-A947-70E740481C1C}">
                <a14:useLocalDpi xmlns:a14="http://schemas.microsoft.com/office/drawing/2010/main" xmlns="" val="0"/>
              </a:ext>
            </a:extLst>
          </a:blip>
          <a:srcRect t="9322" b="932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36" name="sketchy line">
            <a:extLst>
              <a:ext uri="{FF2B5EF4-FFF2-40B4-BE49-F238E27FC236}">
                <a16:creationId xmlns:a16="http://schemas.microsoft.com/office/drawing/2014/main" xmlns="" id="{21540236-BFD5-4A9D-8840-4703E7F768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xmln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xmlns="" id="{19C25BFF-13B0-48A1-BF3F-2A81D3BF5A7E}"/>
              </a:ext>
            </a:extLst>
          </p:cNvPr>
          <p:cNvSpPr>
            <a:spLocks noGrp="1"/>
          </p:cNvSpPr>
          <p:nvPr>
            <p:ph type="body" sz="half" idx="2"/>
          </p:nvPr>
        </p:nvSpPr>
        <p:spPr>
          <a:xfrm>
            <a:off x="5297762" y="2706624"/>
            <a:ext cx="6251110" cy="3483864"/>
          </a:xfrm>
        </p:spPr>
        <p:txBody>
          <a:bodyPr vert="horz" lIns="91440" tIns="45720" rIns="91440" bIns="45720" rtlCol="0">
            <a:normAutofit/>
          </a:bodyPr>
          <a:lstStyle/>
          <a:p>
            <a:pPr marR="0">
              <a:spcBef>
                <a:spcPts val="0"/>
              </a:spcBef>
              <a:spcAft>
                <a:spcPts val="600"/>
              </a:spcAft>
            </a:pPr>
            <a:r>
              <a:rPr lang="en-US" sz="1000" dirty="0">
                <a:effectLst/>
              </a:rPr>
              <a:t>Prof. </a:t>
            </a:r>
            <a:r>
              <a:rPr lang="en-US" sz="1000" dirty="0" err="1">
                <a:effectLst/>
              </a:rPr>
              <a:t>Nkadi</a:t>
            </a:r>
            <a:r>
              <a:rPr lang="en-US" sz="1000" dirty="0">
                <a:effectLst/>
              </a:rPr>
              <a:t> </a:t>
            </a:r>
            <a:r>
              <a:rPr lang="en-US" sz="1000" dirty="0" err="1">
                <a:effectLst/>
              </a:rPr>
              <a:t>Onyegegbu</a:t>
            </a:r>
            <a:r>
              <a:rPr lang="en-US" sz="1000" dirty="0">
                <a:effectLst/>
              </a:rPr>
              <a:t> is at present, Professor in the Science Education Department, current Head of the Department, past Director, Institute of Education; Professor and Reproductive Health and Sexuality Educator in Science Education Department of University of Nigeria, Nsukka.  She holds a BSc. in Microbiology, a PGDE in Science Education, M.Ed. and Ph.D. in Science Education. Her academic career is garnished with strings of academic publications. She has edited fifteen books, contributed chapters in many books and has published avalanche of academic articles in renowned national and international journals.   Her professional activities can be measured by her membership in ten professional societies and associations. She is also a Director in Global Health Awareness Research Foundation), Lift Saxum, and Women Leadership Institute International (WLI). As a researcher, Professor </a:t>
            </a:r>
            <a:r>
              <a:rPr lang="en-US" sz="1000" dirty="0" err="1">
                <a:effectLst/>
              </a:rPr>
              <a:t>Nkadi</a:t>
            </a:r>
            <a:r>
              <a:rPr lang="en-US" sz="1000" dirty="0">
                <a:effectLst/>
              </a:rPr>
              <a:t> </a:t>
            </a:r>
            <a:r>
              <a:rPr lang="en-US" sz="1000" dirty="0" err="1">
                <a:effectLst/>
              </a:rPr>
              <a:t>Onyegegbu</a:t>
            </a:r>
            <a:r>
              <a:rPr lang="en-US" sz="1000" dirty="0">
                <a:effectLst/>
              </a:rPr>
              <a:t> has severed as a consultant to many international organizations including the World Health Organization [WHO], United Nations Children’s Fund [UNICEF], John D, &amp; Catherine T MacArthur Foundation, Action Aids, Rainbow West Africa, Ford Foundation, UNDP, UKAID, DFID, UBE, Federal Ministry of Health, Nigeria and MDG, NYSC and National Reproductive Health, HIV &amp; AIDs. As an academic and active researcher, she has globally traveled. She has delivered keynote addresses and Lead Paper presentations in a number of conferences. She has also conducted a number of funded researches and facilitated as Lead Resource Person in a number of sponsored capacity building workshops, seminars and training programs for teachers and youths. Currently, she is a part time National Consultant for UNICEF on WASH, Wins4Girls MHM research Project. A member of Mannion Daniels, </a:t>
            </a:r>
            <a:r>
              <a:rPr lang="en-US" sz="1000" dirty="0" err="1">
                <a:effectLst/>
              </a:rPr>
              <a:t>AmplifyChange</a:t>
            </a:r>
            <a:r>
              <a:rPr lang="en-US" sz="1000" dirty="0">
                <a:effectLst/>
              </a:rPr>
              <a:t>, UK Technical Review Panel  </a:t>
            </a:r>
          </a:p>
          <a:p>
            <a:pPr marR="0">
              <a:spcBef>
                <a:spcPts val="0"/>
              </a:spcBef>
              <a:spcAft>
                <a:spcPts val="600"/>
              </a:spcAft>
            </a:pPr>
            <a:r>
              <a:rPr lang="en-US" sz="1000" dirty="0">
                <a:effectLst/>
              </a:rPr>
              <a:t> </a:t>
            </a:r>
          </a:p>
        </p:txBody>
      </p:sp>
    </p:spTree>
    <p:extLst>
      <p:ext uri="{BB962C8B-B14F-4D97-AF65-F5344CB8AC3E}">
        <p14:creationId xmlns:p14="http://schemas.microsoft.com/office/powerpoint/2010/main" xmlns="" val="2805607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xmlns="" id="{04812C46-200A-4DEB-A05E-3ED6C68C23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Placeholder 5" descr="Text&#10;&#10;Description automatically generated">
            <a:extLst>
              <a:ext uri="{FF2B5EF4-FFF2-40B4-BE49-F238E27FC236}">
                <a16:creationId xmlns:a16="http://schemas.microsoft.com/office/drawing/2014/main" xmlns="" id="{293E6EEB-ED5E-4443-A157-FFEF0EFB9B4D}"/>
              </a:ext>
            </a:extLst>
          </p:cNvPr>
          <p:cNvPicPr>
            <a:picLocks noGrp="1" noChangeAspect="1"/>
          </p:cNvPicPr>
          <p:nvPr>
            <p:ph type="pic" idx="1"/>
          </p:nvPr>
        </p:nvPicPr>
        <p:blipFill rotWithShape="1">
          <a:blip r:embed="rId2" cstate="print">
            <a:extLst>
              <a:ext uri="{28A0092B-C50C-407E-A947-70E740481C1C}">
                <a14:useLocalDpi xmlns:a14="http://schemas.microsoft.com/office/drawing/2010/main" xmlns="" val="0"/>
              </a:ext>
            </a:extLst>
          </a:blip>
          <a:srcRect r="11525" b="1"/>
          <a:stretch/>
        </p:blipFill>
        <p:spPr>
          <a:xfrm>
            <a:off x="2522356" y="10"/>
            <a:ext cx="9669642" cy="6857990"/>
          </a:xfrm>
          <a:prstGeom prst="rect">
            <a:avLst/>
          </a:prstGeom>
        </p:spPr>
      </p:pic>
      <p:sp>
        <p:nvSpPr>
          <p:cNvPr id="36" name="Rectangle 35">
            <a:extLst>
              <a:ext uri="{FF2B5EF4-FFF2-40B4-BE49-F238E27FC236}">
                <a16:creationId xmlns:a16="http://schemas.microsoft.com/office/drawing/2014/main" xmlns="" id="{D1EA859B-E555-4109-94F3-6700E046E0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2259CB96-F826-4204-AB23-6EA21F915B2A}"/>
              </a:ext>
            </a:extLst>
          </p:cNvPr>
          <p:cNvSpPr>
            <a:spLocks noGrp="1"/>
          </p:cNvSpPr>
          <p:nvPr>
            <p:ph type="title"/>
          </p:nvPr>
        </p:nvSpPr>
        <p:spPr>
          <a:xfrm>
            <a:off x="838200" y="365125"/>
            <a:ext cx="3822189" cy="1899912"/>
          </a:xfrm>
        </p:spPr>
        <p:txBody>
          <a:bodyPr vert="horz" lIns="91440" tIns="45720" rIns="91440" bIns="45720" rtlCol="0" anchor="ctr">
            <a:normAutofit/>
          </a:bodyPr>
          <a:lstStyle/>
          <a:p>
            <a:r>
              <a:rPr lang="en-US" sz="4000" b="1" dirty="0"/>
              <a:t>Mrs. Ada </a:t>
            </a:r>
            <a:r>
              <a:rPr lang="en-US" sz="4000" b="1" dirty="0" err="1"/>
              <a:t>Nworie</a:t>
            </a:r>
            <a:r>
              <a:rPr lang="en-US" sz="4000" dirty="0"/>
              <a:t/>
            </a:r>
            <a:br>
              <a:rPr lang="en-US" sz="4000" dirty="0"/>
            </a:br>
            <a:r>
              <a:rPr lang="en-US" sz="4000" b="0" i="0" u="none" strike="noStrike" baseline="0" dirty="0"/>
              <a:t/>
            </a:r>
            <a:br>
              <a:rPr lang="en-US" sz="4000" b="0" i="0" u="none" strike="noStrike" baseline="0" dirty="0"/>
            </a:br>
            <a:r>
              <a:rPr lang="en-US" sz="4000" b="0" i="0" u="none" strike="noStrike" baseline="0"/>
              <a:t> Nurse</a:t>
            </a:r>
            <a:endParaRPr lang="en-US" sz="4000"/>
          </a:p>
        </p:txBody>
      </p:sp>
      <p:sp>
        <p:nvSpPr>
          <p:cNvPr id="4" name="Text Placeholder 3">
            <a:extLst>
              <a:ext uri="{FF2B5EF4-FFF2-40B4-BE49-F238E27FC236}">
                <a16:creationId xmlns:a16="http://schemas.microsoft.com/office/drawing/2014/main" xmlns="" id="{19C25BFF-13B0-48A1-BF3F-2A81D3BF5A7E}"/>
              </a:ext>
            </a:extLst>
          </p:cNvPr>
          <p:cNvSpPr>
            <a:spLocks noGrp="1"/>
          </p:cNvSpPr>
          <p:nvPr>
            <p:ph type="body" sz="half" idx="2"/>
          </p:nvPr>
        </p:nvSpPr>
        <p:spPr>
          <a:xfrm>
            <a:off x="838200" y="2434201"/>
            <a:ext cx="3822189" cy="3742762"/>
          </a:xfrm>
        </p:spPr>
        <p:txBody>
          <a:bodyPr vert="horz" lIns="91440" tIns="45720" rIns="91440" bIns="45720" rtlCol="0">
            <a:normAutofit/>
          </a:bodyPr>
          <a:lstStyle/>
          <a:p>
            <a:pPr marR="0">
              <a:spcBef>
                <a:spcPts val="0"/>
              </a:spcBef>
              <a:spcAft>
                <a:spcPts val="600"/>
              </a:spcAft>
            </a:pPr>
            <a:r>
              <a:rPr lang="en-US" sz="1700" dirty="0">
                <a:effectLst/>
              </a:rPr>
              <a:t>Ada </a:t>
            </a:r>
            <a:r>
              <a:rPr lang="en-US" sz="1700" dirty="0" err="1">
                <a:effectLst/>
              </a:rPr>
              <a:t>Nworie</a:t>
            </a:r>
            <a:r>
              <a:rPr lang="en-US" sz="1700" dirty="0">
                <a:effectLst/>
              </a:rPr>
              <a:t> is a Registered Nurse with over 20years experience in Healthcare. She also has an MBA in Marketing and Supply Chain from Penn State University, USA. Based in the United States, she started </a:t>
            </a:r>
            <a:r>
              <a:rPr lang="en-US" sz="1700" dirty="0" err="1">
                <a:effectLst/>
              </a:rPr>
              <a:t>Protem</a:t>
            </a:r>
            <a:r>
              <a:rPr lang="en-US" sz="1700" dirty="0">
                <a:effectLst/>
              </a:rPr>
              <a:t> Homecare; a Medicare-certified homecare agency in 2006, </a:t>
            </a:r>
            <a:r>
              <a:rPr lang="en-US" sz="1700" dirty="0" err="1">
                <a:effectLst/>
              </a:rPr>
              <a:t>Protem</a:t>
            </a:r>
            <a:r>
              <a:rPr lang="en-US" sz="1700" dirty="0">
                <a:effectLst/>
              </a:rPr>
              <a:t> Hospice in 2014 and more recently, Alliant Treatment Center in 2017. Ada </a:t>
            </a:r>
            <a:r>
              <a:rPr lang="en-US" sz="1700" dirty="0" err="1">
                <a:effectLst/>
              </a:rPr>
              <a:t>Nworie</a:t>
            </a:r>
            <a:r>
              <a:rPr lang="en-US" sz="1700" dirty="0">
                <a:effectLst/>
              </a:rPr>
              <a:t> is an addiction counselor in Shaker Heights, </a:t>
            </a:r>
            <a:r>
              <a:rPr lang="en-US" sz="1700" dirty="0" err="1">
                <a:effectLst/>
              </a:rPr>
              <a:t>Ohio.She</a:t>
            </a:r>
            <a:r>
              <a:rPr lang="en-US" sz="1700" dirty="0">
                <a:effectLst/>
              </a:rPr>
              <a:t> is currently enrolled in a Doctor of Nursing Practice (DNP) program at the Ohio University in Athens, Ohio. </a:t>
            </a:r>
          </a:p>
        </p:txBody>
      </p:sp>
    </p:spTree>
    <p:extLst>
      <p:ext uri="{BB962C8B-B14F-4D97-AF65-F5344CB8AC3E}">
        <p14:creationId xmlns:p14="http://schemas.microsoft.com/office/powerpoint/2010/main" xmlns="" val="2479067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795</Words>
  <Application>Microsoft Office PowerPoint</Application>
  <PresentationFormat>Custom</PresentationFormat>
  <Paragraphs>19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Dr. Yemi Akinbamijo Executive Director of FARA, Ghana</vt:lpstr>
      <vt:lpstr>Prof. Chinedum Babalola   Vice-Chancellor of Chrisland University Abeokuta </vt:lpstr>
      <vt:lpstr>Dr. Omobola A. Oyeleye   Assistant Professor </vt:lpstr>
      <vt:lpstr>Prof. Nkadi Onyegegbu    Head of Department, University of Nigeria</vt:lpstr>
      <vt:lpstr>Mrs. Ada Nworie   Nurse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Yemi Akinbamijo Executive Director of FARA, Ghana</dc:title>
  <dc:creator>Francis Kpodo</dc:creator>
  <cp:lastModifiedBy>Dr Mrs Ike</cp:lastModifiedBy>
  <cp:revision>5</cp:revision>
  <dcterms:created xsi:type="dcterms:W3CDTF">2021-06-15T07:35:02Z</dcterms:created>
  <dcterms:modified xsi:type="dcterms:W3CDTF">2021-06-27T21:11:25Z</dcterms:modified>
</cp:coreProperties>
</file>